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4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200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13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
- Figure 2 from the attached paper / author DOCX (published paper p. 18; original figure extracted from the DOCX media folder).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Table 2 and discussion in §4.2 (pp. 10–11 of the PDF).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Measurement approaches from §4.3 (pp. 11–12 of the PDF).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Derived from §4.3, §8.2, and future research directions §8.4.5 (measurement development).
- This slide is a presentation-level synthesis of the paper’s measurement recommendations rather than a direct figure from the manuscript.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Mechanistic model from §5.1–5.3 (pp. 12–15 of the PDF).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Detailed pathways from §5.2.1–5.2.2 and linkage to FP in §8.2.
- Figure 2 from the attached paper / author DOCX (published paper p. 18; original figure extracted from the DOCX media folder). Cropped DMN, SaN, and ECN sub-panels are used as visual assets.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Detailed pathways from §5.2.3–5.2.4 and explicit linkage to FP emergence in §8.2.
- Figure 2 from the attached paper / author DOCX (published paper p. 18; original figure extracted from the DOCX media folder). Experiential-components crop used as a visual anchor on the right.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Figure 2 from the attached paper / author DOCX (published paper p. 18; original figure extracted from the DOCX media folder).
- Gallardo, L.M., &amp; Chetri, S. (2026). Hypnosis as a Mechanism of Emotion Regulation and Self-Integration: An Integrative Review of Neural, Cognitive, and Experiential Pathways to Fundamental Peace. Behavioral Sciences, 16, 395. User-provided PDF. Figure explained in §6.2 and linked back to FP emergence in §8.2.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Testable predictions from §6.3 and moderators from §5.4 (pp. 15–19 of the PDF).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Clinical applications from §7 (pp. 19–21 of the PDF).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Limitations from §6.1 and §8.1; ethical and cultural issues from §8.3 (pp. 16, 21–24 of the PDF).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Historical background from Introduction §1.1 (pp. 1–2 of the PDF).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Conclusion and FP definition from Abstract, §4, and §9.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Rationale and knowledge gaps from Introduction §1.3 (pp. 3–4 of the PDF).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Triple-network model from §2.1–2.2 (pp. 4–6 of the PDF).
- Figure 2 from the attached paper / author DOCX (published paper p. 18; original figure extracted from the DOCX media folder). Cropped DMN, SaN, and ECN sub-panels are used as visual assets on this slide.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Figure 1 from the attached paper / author DOCX (published paper p. 5; original figure extracted from the DOCX media folder).
- Gallardo, L.M., &amp; Chetri, S. (2026). Hypnosis as a Mechanism of Emotion Regulation and Self-Integration: An Integrative Review of Neural, Cognitive, and Experiential Pathways to Fundamental Peace. Behavioral Sciences, 16, 395. User-provided PDF. Figure explained in §2 and §5.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Clinical evidence and meta-analytic summary from §1.2 and evidence evaluation in §6.
- The paper states that Thompson et al. (2019) synthesized 85 controlled trials with over 3600 participants.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Hypnotic suggestibility and assessment methods from §3 (pp. 7–8 of the PDF).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FP definition from §4.1–4.2 (pp. 9–11 of the PDF).
- Figure 1 from the attached paper / author DOCX (published paper p. 5; original figure extracted from the DOCX media folder). Panel C crop used on the right.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Gallardo, L.M., &amp; Chetri, S. (2026). Hypnosis as a Mechanism of Emotion Regulation and Self-Integration: An Integrative Review of Neural, Cognitive, and Experiential Pathways to Fundamental Peace. Behavioral Sciences, 16, 395. User-provided PDF. Table 1 from §4.1 (pp. 9–10 of the PDF).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903720" y="502920"/>
            <a:ext cx="4663440" cy="5806440"/>
          </a:xfrm>
          <a:prstGeom prst="roundRect">
            <a:avLst>
              <a:gd name="adj" fmla="val 1569"/>
            </a:avLst>
          </a:prstGeom>
          <a:solidFill>
            <a:srgbClr val="152B45"/>
          </a:solidFill>
          <a:ln w="12700">
            <a:solidFill>
              <a:srgbClr val="3148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user-oflTyOEHeRmgOpd6FqGk2pSn/work/peace_deck/assets/fig2_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68" y="1876261"/>
            <a:ext cx="4352544" cy="300489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85800" y="914400"/>
            <a:ext cx="5715000" cy="1874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Hypnosis, Emotion</a:t>
            </a:r>
            <a:endParaRPr lang="en-US" sz="2350" dirty="0"/>
          </a:p>
          <a:p>
            <a:pPr marL="0" indent="0">
              <a:buNone/>
            </a:pPr>
            <a:r>
              <a:rPr lang="en-US" sz="2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Regulation, and the Emergence</a:t>
            </a:r>
            <a:endParaRPr lang="en-US" sz="2350" dirty="0"/>
          </a:p>
          <a:p>
            <a:pPr marL="0" indent="0">
              <a:buNone/>
            </a:pPr>
            <a:r>
              <a:rPr lang="en-US" sz="2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Fundamental Peace</a:t>
            </a:r>
            <a:endParaRPr lang="en-US" sz="2350" dirty="0"/>
          </a:p>
        </p:txBody>
      </p:sp>
      <p:sp>
        <p:nvSpPr>
          <p:cNvPr id="5" name="Shape 2"/>
          <p:cNvSpPr/>
          <p:nvPr/>
        </p:nvSpPr>
        <p:spPr>
          <a:xfrm>
            <a:off x="713232" y="2999232"/>
            <a:ext cx="2560320" cy="0"/>
          </a:xfrm>
          <a:prstGeom prst="line">
            <a:avLst/>
          </a:prstGeom>
          <a:noFill/>
          <a:ln w="27940">
            <a:solidFill>
              <a:srgbClr val="D4A7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713232" y="3154680"/>
            <a:ext cx="5120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DC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Presenting the model proposed in</a:t>
            </a:r>
            <a:endParaRPr lang="en-US" sz="1450" dirty="0"/>
          </a:p>
          <a:p>
            <a:pPr marL="0" indent="0">
              <a:buNone/>
            </a:pPr>
            <a:r>
              <a:rPr lang="en-US" sz="1450" dirty="0">
                <a:solidFill>
                  <a:srgbClr val="DC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Chetri, Behavioral Sciences 2026, 16, 395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713232" y="404164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Luis Miguel Gallardo • Saamdu Chetri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713232" y="4407408"/>
            <a:ext cx="5212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20" dirty="0">
                <a:solidFill>
                  <a:srgbClr val="DC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mechanistic account linking network reconfiguration,</a:t>
            </a:r>
            <a:endParaRPr lang="en-US" sz="1220" dirty="0"/>
          </a:p>
          <a:p>
            <a:pPr marL="0" indent="0">
              <a:buNone/>
            </a:pPr>
            <a:r>
              <a:rPr lang="en-US" sz="1220" dirty="0">
                <a:solidFill>
                  <a:srgbClr val="DC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self-integration, and a measurable model of peace.</a:t>
            </a:r>
            <a:endParaRPr lang="en-US" sz="1220" dirty="0"/>
          </a:p>
        </p:txBody>
      </p:sp>
      <p:sp>
        <p:nvSpPr>
          <p:cNvPr id="9" name="Text 6"/>
          <p:cNvSpPr/>
          <p:nvPr/>
        </p:nvSpPr>
        <p:spPr>
          <a:xfrm>
            <a:off x="713232" y="6053328"/>
            <a:ext cx="3474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A7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 article: Gallardo &amp; Chetri (2026)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1018520" y="641908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A7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2 | How FP Differs from Related Constructs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paper positions FP as a dynamic regulatory capacity rather than a single mood state, evaluative judgment, or task-specific experience.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749808" y="1170432"/>
            <a:ext cx="10698480" cy="420624"/>
          </a:xfrm>
          <a:prstGeom prst="roundRect">
            <a:avLst>
              <a:gd name="adj" fmla="val 8696"/>
            </a:avLst>
          </a:prstGeom>
          <a:solidFill>
            <a:srgbClr val="E8F6EF"/>
          </a:solidFill>
          <a:ln w="10160">
            <a:solidFill>
              <a:srgbClr val="179A6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60120" y="1280160"/>
            <a:ext cx="10287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4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Reference point: FP = flexible attention + emotional coherence + reduced self-rigidity + compassionate self-awareness.</a:t>
            </a:r>
            <a:endParaRPr lang="en-US" sz="1240" dirty="0"/>
          </a:p>
        </p:txBody>
      </p:sp>
      <p:sp>
        <p:nvSpPr>
          <p:cNvPr id="9" name="Shape 7"/>
          <p:cNvSpPr/>
          <p:nvPr/>
        </p:nvSpPr>
        <p:spPr>
          <a:xfrm>
            <a:off x="676656" y="1810512"/>
            <a:ext cx="1554480" cy="365760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49808" y="1865376"/>
            <a:ext cx="140817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Construct</a:t>
            </a:r>
            <a:endParaRPr lang="en-US" sz="1180" dirty="0"/>
          </a:p>
        </p:txBody>
      </p:sp>
      <p:sp>
        <p:nvSpPr>
          <p:cNvPr id="11" name="Shape 9"/>
          <p:cNvSpPr/>
          <p:nvPr/>
        </p:nvSpPr>
        <p:spPr>
          <a:xfrm>
            <a:off x="2231136" y="1810512"/>
            <a:ext cx="2743200" cy="365760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2304288" y="1865376"/>
            <a:ext cx="25968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Main emphasis</a:t>
            </a:r>
            <a:endParaRPr lang="en-US" sz="1180" dirty="0"/>
          </a:p>
        </p:txBody>
      </p:sp>
      <p:sp>
        <p:nvSpPr>
          <p:cNvPr id="13" name="Shape 11"/>
          <p:cNvSpPr/>
          <p:nvPr/>
        </p:nvSpPr>
        <p:spPr>
          <a:xfrm>
            <a:off x="4974336" y="1810512"/>
            <a:ext cx="1828800" cy="365760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047488" y="1865376"/>
            <a:ext cx="16824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Typical measure</a:t>
            </a:r>
            <a:endParaRPr lang="en-US" sz="1180" dirty="0"/>
          </a:p>
        </p:txBody>
      </p:sp>
      <p:sp>
        <p:nvSpPr>
          <p:cNvPr id="15" name="Shape 13"/>
          <p:cNvSpPr/>
          <p:nvPr/>
        </p:nvSpPr>
        <p:spPr>
          <a:xfrm>
            <a:off x="6803136" y="1810512"/>
            <a:ext cx="4206240" cy="365760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876288" y="1865376"/>
            <a:ext cx="405993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FP adds / changes</a:t>
            </a:r>
            <a:endParaRPr lang="en-US" sz="1180" dirty="0"/>
          </a:p>
        </p:txBody>
      </p:sp>
      <p:sp>
        <p:nvSpPr>
          <p:cNvPr id="17" name="Shape 15"/>
          <p:cNvSpPr/>
          <p:nvPr/>
        </p:nvSpPr>
        <p:spPr>
          <a:xfrm>
            <a:off x="676656" y="2176272"/>
            <a:ext cx="1554480" cy="749808"/>
          </a:xfrm>
          <a:prstGeom prst="rect">
            <a:avLst/>
          </a:prstGeom>
          <a:solidFill>
            <a:srgbClr val="F7EFD7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749808" y="2231136"/>
            <a:ext cx="14081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Equanimity</a:t>
            </a:r>
            <a:endParaRPr lang="en-US" sz="1180" dirty="0"/>
          </a:p>
        </p:txBody>
      </p:sp>
      <p:sp>
        <p:nvSpPr>
          <p:cNvPr id="19" name="Shape 17"/>
          <p:cNvSpPr/>
          <p:nvPr/>
        </p:nvSpPr>
        <p:spPr>
          <a:xfrm>
            <a:off x="2231136" y="2176272"/>
            <a:ext cx="274320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2304288" y="2231136"/>
            <a:ext cx="2596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Even-minded non-reactivity; affective neutrality.</a:t>
            </a:r>
            <a:endParaRPr lang="en-US" sz="1180" dirty="0"/>
          </a:p>
        </p:txBody>
      </p:sp>
      <p:sp>
        <p:nvSpPr>
          <p:cNvPr id="21" name="Shape 19"/>
          <p:cNvSpPr/>
          <p:nvPr/>
        </p:nvSpPr>
        <p:spPr>
          <a:xfrm>
            <a:off x="4974336" y="2176272"/>
            <a:ext cx="182880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5047488" y="2231136"/>
            <a:ext cx="16824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Equanimity scales; affect ratings.</a:t>
            </a:r>
            <a:endParaRPr lang="en-US" sz="1180" dirty="0"/>
          </a:p>
        </p:txBody>
      </p:sp>
      <p:sp>
        <p:nvSpPr>
          <p:cNvPr id="23" name="Shape 21"/>
          <p:cNvSpPr/>
          <p:nvPr/>
        </p:nvSpPr>
        <p:spPr>
          <a:xfrm>
            <a:off x="6803136" y="2176272"/>
            <a:ext cx="420624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876288" y="2231136"/>
            <a:ext cx="40599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 includes active engagement and coherence across self-states — not neutrality alone.</a:t>
            </a:r>
            <a:endParaRPr lang="en-US" sz="1180" dirty="0"/>
          </a:p>
        </p:txBody>
      </p:sp>
      <p:sp>
        <p:nvSpPr>
          <p:cNvPr id="25" name="Shape 23"/>
          <p:cNvSpPr/>
          <p:nvPr/>
        </p:nvSpPr>
        <p:spPr>
          <a:xfrm>
            <a:off x="676656" y="2926080"/>
            <a:ext cx="1554480" cy="749808"/>
          </a:xfrm>
          <a:prstGeom prst="rect">
            <a:avLst/>
          </a:prstGeom>
          <a:solidFill>
            <a:srgbClr val="FDECEC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749808" y="2980944"/>
            <a:ext cx="14081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Psychological well-being</a:t>
            </a:r>
            <a:endParaRPr lang="en-US" sz="1180" dirty="0"/>
          </a:p>
        </p:txBody>
      </p:sp>
      <p:sp>
        <p:nvSpPr>
          <p:cNvPr id="27" name="Shape 25"/>
          <p:cNvSpPr/>
          <p:nvPr/>
        </p:nvSpPr>
        <p:spPr>
          <a:xfrm>
            <a:off x="2231136" y="2926080"/>
            <a:ext cx="274320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2304288" y="2980944"/>
            <a:ext cx="2596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Purpose, growth, mastery, positive self-evaluation.</a:t>
            </a:r>
            <a:endParaRPr lang="en-US" sz="1180" dirty="0"/>
          </a:p>
        </p:txBody>
      </p:sp>
      <p:sp>
        <p:nvSpPr>
          <p:cNvPr id="29" name="Shape 27"/>
          <p:cNvSpPr/>
          <p:nvPr/>
        </p:nvSpPr>
        <p:spPr>
          <a:xfrm>
            <a:off x="4974336" y="2926080"/>
            <a:ext cx="182880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5047488" y="2980944"/>
            <a:ext cx="16824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Ryff Scales of Psychological Well-Being.</a:t>
            </a:r>
            <a:endParaRPr lang="en-US" sz="1180" dirty="0"/>
          </a:p>
        </p:txBody>
      </p:sp>
      <p:sp>
        <p:nvSpPr>
          <p:cNvPr id="31" name="Shape 29"/>
          <p:cNvSpPr/>
          <p:nvPr/>
        </p:nvSpPr>
        <p:spPr>
          <a:xfrm>
            <a:off x="6803136" y="2926080"/>
            <a:ext cx="420624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6876288" y="2980944"/>
            <a:ext cx="40599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 is regulatory capacity, not a global evaluation of life quality.</a:t>
            </a:r>
            <a:endParaRPr lang="en-US" sz="1180" dirty="0"/>
          </a:p>
        </p:txBody>
      </p:sp>
      <p:sp>
        <p:nvSpPr>
          <p:cNvPr id="33" name="Shape 31"/>
          <p:cNvSpPr/>
          <p:nvPr/>
        </p:nvSpPr>
        <p:spPr>
          <a:xfrm>
            <a:off x="676656" y="3675888"/>
            <a:ext cx="1554480" cy="749808"/>
          </a:xfrm>
          <a:prstGeom prst="rect">
            <a:avLst/>
          </a:prstGeom>
          <a:solidFill>
            <a:srgbClr val="F3ECFB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749808" y="3730752"/>
            <a:ext cx="14081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Nondual awareness</a:t>
            </a:r>
            <a:endParaRPr lang="en-US" sz="1180" dirty="0"/>
          </a:p>
        </p:txBody>
      </p:sp>
      <p:sp>
        <p:nvSpPr>
          <p:cNvPr id="35" name="Shape 33"/>
          <p:cNvSpPr/>
          <p:nvPr/>
        </p:nvSpPr>
        <p:spPr>
          <a:xfrm>
            <a:off x="2231136" y="3675888"/>
            <a:ext cx="274320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2304288" y="3730752"/>
            <a:ext cx="2596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Awareness without subject–object division.</a:t>
            </a:r>
            <a:endParaRPr lang="en-US" sz="1180" dirty="0"/>
          </a:p>
        </p:txBody>
      </p:sp>
      <p:sp>
        <p:nvSpPr>
          <p:cNvPr id="37" name="Shape 35"/>
          <p:cNvSpPr/>
          <p:nvPr/>
        </p:nvSpPr>
        <p:spPr>
          <a:xfrm>
            <a:off x="4974336" y="3675888"/>
            <a:ext cx="182880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5047488" y="3730752"/>
            <a:ext cx="16824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Nondual Awareness Dimensional Assessment.</a:t>
            </a:r>
            <a:endParaRPr lang="en-US" sz="1180" dirty="0"/>
          </a:p>
        </p:txBody>
      </p:sp>
      <p:sp>
        <p:nvSpPr>
          <p:cNvPr id="39" name="Shape 37"/>
          <p:cNvSpPr/>
          <p:nvPr/>
        </p:nvSpPr>
        <p:spPr>
          <a:xfrm>
            <a:off x="6803136" y="3675888"/>
            <a:ext cx="420624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8"/>
          <p:cNvSpPr/>
          <p:nvPr/>
        </p:nvSpPr>
        <p:spPr>
          <a:xfrm>
            <a:off x="6876288" y="3730752"/>
            <a:ext cx="40599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 retains functional self-awareness and emphasizes integration rather than dissolution.</a:t>
            </a:r>
            <a:endParaRPr lang="en-US" sz="1180" dirty="0"/>
          </a:p>
        </p:txBody>
      </p:sp>
      <p:sp>
        <p:nvSpPr>
          <p:cNvPr id="41" name="Shape 39"/>
          <p:cNvSpPr/>
          <p:nvPr/>
        </p:nvSpPr>
        <p:spPr>
          <a:xfrm>
            <a:off x="676656" y="4425696"/>
            <a:ext cx="1554480" cy="749808"/>
          </a:xfrm>
          <a:prstGeom prst="rect">
            <a:avLst/>
          </a:prstGeom>
          <a:solidFill>
            <a:srgbClr val="E9F3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40"/>
          <p:cNvSpPr/>
          <p:nvPr/>
        </p:nvSpPr>
        <p:spPr>
          <a:xfrm>
            <a:off x="749808" y="4480560"/>
            <a:ext cx="14081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Flow</a:t>
            </a:r>
            <a:endParaRPr lang="en-US" sz="1180" dirty="0"/>
          </a:p>
        </p:txBody>
      </p:sp>
      <p:sp>
        <p:nvSpPr>
          <p:cNvPr id="43" name="Shape 41"/>
          <p:cNvSpPr/>
          <p:nvPr/>
        </p:nvSpPr>
        <p:spPr>
          <a:xfrm>
            <a:off x="2231136" y="4425696"/>
            <a:ext cx="274320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42"/>
          <p:cNvSpPr/>
          <p:nvPr/>
        </p:nvSpPr>
        <p:spPr>
          <a:xfrm>
            <a:off x="2304288" y="4480560"/>
            <a:ext cx="2596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Optimal task absorption with reduced self-consciousness.</a:t>
            </a:r>
            <a:endParaRPr lang="en-US" sz="1180" dirty="0"/>
          </a:p>
        </p:txBody>
      </p:sp>
      <p:sp>
        <p:nvSpPr>
          <p:cNvPr id="45" name="Shape 43"/>
          <p:cNvSpPr/>
          <p:nvPr/>
        </p:nvSpPr>
        <p:spPr>
          <a:xfrm>
            <a:off x="4974336" y="4425696"/>
            <a:ext cx="182880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44"/>
          <p:cNvSpPr/>
          <p:nvPr/>
        </p:nvSpPr>
        <p:spPr>
          <a:xfrm>
            <a:off x="5047488" y="4480560"/>
            <a:ext cx="16824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Flow State Scale.</a:t>
            </a:r>
            <a:endParaRPr lang="en-US" sz="1180" dirty="0"/>
          </a:p>
        </p:txBody>
      </p:sp>
      <p:sp>
        <p:nvSpPr>
          <p:cNvPr id="47" name="Shape 45"/>
          <p:cNvSpPr/>
          <p:nvPr/>
        </p:nvSpPr>
        <p:spPr>
          <a:xfrm>
            <a:off x="6803136" y="4425696"/>
            <a:ext cx="420624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46"/>
          <p:cNvSpPr/>
          <p:nvPr/>
        </p:nvSpPr>
        <p:spPr>
          <a:xfrm>
            <a:off x="6876288" y="4480560"/>
            <a:ext cx="40599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 is not task-bound and includes coherence + compassion as core features.</a:t>
            </a:r>
            <a:endParaRPr lang="en-US" sz="1180" dirty="0"/>
          </a:p>
        </p:txBody>
      </p:sp>
      <p:sp>
        <p:nvSpPr>
          <p:cNvPr id="49" name="Shape 47"/>
          <p:cNvSpPr/>
          <p:nvPr/>
        </p:nvSpPr>
        <p:spPr>
          <a:xfrm>
            <a:off x="676656" y="5175504"/>
            <a:ext cx="1554480" cy="749808"/>
          </a:xfrm>
          <a:prstGeom prst="rect">
            <a:avLst/>
          </a:prstGeom>
          <a:solidFill>
            <a:srgbClr val="E8F6E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48"/>
          <p:cNvSpPr/>
          <p:nvPr/>
        </p:nvSpPr>
        <p:spPr>
          <a:xfrm>
            <a:off x="749808" y="5230368"/>
            <a:ext cx="14081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Mindfulness</a:t>
            </a:r>
            <a:endParaRPr lang="en-US" sz="1180" dirty="0"/>
          </a:p>
        </p:txBody>
      </p:sp>
      <p:sp>
        <p:nvSpPr>
          <p:cNvPr id="51" name="Shape 49"/>
          <p:cNvSpPr/>
          <p:nvPr/>
        </p:nvSpPr>
        <p:spPr>
          <a:xfrm>
            <a:off x="2231136" y="5175504"/>
            <a:ext cx="274320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50"/>
          <p:cNvSpPr/>
          <p:nvPr/>
        </p:nvSpPr>
        <p:spPr>
          <a:xfrm>
            <a:off x="2304288" y="5230368"/>
            <a:ext cx="2596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Present-moment attention with acceptance.</a:t>
            </a:r>
            <a:endParaRPr lang="en-US" sz="1180" dirty="0"/>
          </a:p>
        </p:txBody>
      </p:sp>
      <p:sp>
        <p:nvSpPr>
          <p:cNvPr id="53" name="Shape 51"/>
          <p:cNvSpPr/>
          <p:nvPr/>
        </p:nvSpPr>
        <p:spPr>
          <a:xfrm>
            <a:off x="4974336" y="5175504"/>
            <a:ext cx="182880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52"/>
          <p:cNvSpPr/>
          <p:nvPr/>
        </p:nvSpPr>
        <p:spPr>
          <a:xfrm>
            <a:off x="5047488" y="5230368"/>
            <a:ext cx="16824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FFMQ, MAAS.</a:t>
            </a:r>
            <a:endParaRPr lang="en-US" sz="1180" dirty="0"/>
          </a:p>
        </p:txBody>
      </p:sp>
      <p:sp>
        <p:nvSpPr>
          <p:cNvPr id="55" name="Shape 53"/>
          <p:cNvSpPr/>
          <p:nvPr/>
        </p:nvSpPr>
        <p:spPr>
          <a:xfrm>
            <a:off x="6803136" y="5175504"/>
            <a:ext cx="4206240" cy="74980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54"/>
          <p:cNvSpPr/>
          <p:nvPr/>
        </p:nvSpPr>
        <p:spPr>
          <a:xfrm>
            <a:off x="6876288" y="5230368"/>
            <a:ext cx="40599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 goes beyond present-focus by emphasizing cross-time coherence and self-integration.</a:t>
            </a:r>
            <a:endParaRPr lang="en-US" sz="1180" dirty="0"/>
          </a:p>
        </p:txBody>
      </p:sp>
      <p:sp>
        <p:nvSpPr>
          <p:cNvPr id="57" name="Shape 55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56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2 adapted from Gallardo &amp; Chetri (2026)</a:t>
            </a:r>
            <a:endParaRPr lang="en-US" sz="850" dirty="0"/>
          </a:p>
        </p:txBody>
      </p:sp>
      <p:sp>
        <p:nvSpPr>
          <p:cNvPr id="59" name="Text 57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Measuring FP Now: Use a Multi-method Battery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Measurement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paper is explicit: there is no validated FP scale yet, so measurement must triangulate across self-report, behavior, and neural markers.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841248" y="1170432"/>
            <a:ext cx="10469880" cy="457200"/>
          </a:xfrm>
          <a:prstGeom prst="roundRect">
            <a:avLst>
              <a:gd name="adj" fmla="val 8000"/>
            </a:avLst>
          </a:prstGeom>
          <a:solidFill>
            <a:srgbClr val="FDECEC"/>
          </a:solidFill>
          <a:ln w="10160">
            <a:solidFill>
              <a:srgbClr val="D84A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51560" y="1289304"/>
            <a:ext cx="10058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best practice: build a component profile, not a single unvalidated FP score.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749808" y="1847088"/>
            <a:ext cx="3310128" cy="3822192"/>
          </a:xfrm>
          <a:prstGeom prst="roundRect">
            <a:avLst>
              <a:gd name="adj" fmla="val 1381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877824" y="1993392"/>
            <a:ext cx="3054096" cy="402336"/>
          </a:xfrm>
          <a:prstGeom prst="roundRect">
            <a:avLst>
              <a:gd name="adj" fmla="val 9091"/>
            </a:avLst>
          </a:prstGeom>
          <a:solidFill>
            <a:srgbClr val="E8F6EF"/>
          </a:solidFill>
          <a:ln w="10160">
            <a:solidFill>
              <a:srgbClr val="179A6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950976" y="2112264"/>
            <a:ext cx="290779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 Self-report proxies</a:t>
            </a:r>
            <a:endParaRPr lang="en-US" sz="1260" dirty="0"/>
          </a:p>
        </p:txBody>
      </p:sp>
      <p:sp>
        <p:nvSpPr>
          <p:cNvPr id="12" name="Text 10"/>
          <p:cNvSpPr/>
          <p:nvPr/>
        </p:nvSpPr>
        <p:spPr>
          <a:xfrm>
            <a:off x="969264" y="2651760"/>
            <a:ext cx="2944368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3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Five Facet Mindfulness Questionnaire (FFMQ)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Self-Compassion Scale (SCS)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Experiences Questionnaire (EQ)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Absorption Scale</a:t>
            </a:r>
            <a:endParaRPr lang="en-US" sz="1230" dirty="0"/>
          </a:p>
        </p:txBody>
      </p:sp>
      <p:sp>
        <p:nvSpPr>
          <p:cNvPr id="13" name="Shape 11"/>
          <p:cNvSpPr/>
          <p:nvPr/>
        </p:nvSpPr>
        <p:spPr>
          <a:xfrm>
            <a:off x="4443984" y="1847088"/>
            <a:ext cx="3310128" cy="3822192"/>
          </a:xfrm>
          <a:prstGeom prst="roundRect">
            <a:avLst>
              <a:gd name="adj" fmla="val 1381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4572000" y="1993392"/>
            <a:ext cx="3054096" cy="402336"/>
          </a:xfrm>
          <a:prstGeom prst="roundRect">
            <a:avLst>
              <a:gd name="adj" fmla="val 9091"/>
            </a:avLst>
          </a:prstGeom>
          <a:solidFill>
            <a:srgbClr val="E9F3FF"/>
          </a:solidFill>
          <a:ln w="1016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645152" y="2112264"/>
            <a:ext cx="290779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 Behavioral &amp; cognitive tasks</a:t>
            </a:r>
            <a:endParaRPr lang="en-US" sz="1260" dirty="0"/>
          </a:p>
        </p:txBody>
      </p:sp>
      <p:sp>
        <p:nvSpPr>
          <p:cNvPr id="16" name="Text 14"/>
          <p:cNvSpPr/>
          <p:nvPr/>
        </p:nvSpPr>
        <p:spPr>
          <a:xfrm>
            <a:off x="4663440" y="2651760"/>
            <a:ext cx="2944368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3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SART / Attention Network Test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Reappraisal and emotion interference tasks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Self-reference / rumination paradigms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Narrative coherence coding</a:t>
            </a:r>
            <a:endParaRPr lang="en-US" sz="1230" dirty="0"/>
          </a:p>
        </p:txBody>
      </p:sp>
      <p:sp>
        <p:nvSpPr>
          <p:cNvPr id="17" name="Shape 15"/>
          <p:cNvSpPr/>
          <p:nvPr/>
        </p:nvSpPr>
        <p:spPr>
          <a:xfrm>
            <a:off x="8138160" y="1847088"/>
            <a:ext cx="3310128" cy="3822192"/>
          </a:xfrm>
          <a:prstGeom prst="roundRect">
            <a:avLst>
              <a:gd name="adj" fmla="val 1381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8266176" y="1993392"/>
            <a:ext cx="3054096" cy="402336"/>
          </a:xfrm>
          <a:prstGeom prst="roundRect">
            <a:avLst>
              <a:gd name="adj" fmla="val 9091"/>
            </a:avLst>
          </a:prstGeom>
          <a:solidFill>
            <a:srgbClr val="F3ECFB"/>
          </a:solidFill>
          <a:ln w="10160">
            <a:solidFill>
              <a:srgbClr val="8F63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8339328" y="2112264"/>
            <a:ext cx="290779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 Neural &amp; peripheral markers</a:t>
            </a:r>
            <a:endParaRPr lang="en-US" sz="1260" dirty="0"/>
          </a:p>
        </p:txBody>
      </p:sp>
      <p:sp>
        <p:nvSpPr>
          <p:cNvPr id="20" name="Text 18"/>
          <p:cNvSpPr/>
          <p:nvPr/>
        </p:nvSpPr>
        <p:spPr>
          <a:xfrm>
            <a:off x="8357616" y="2651760"/>
            <a:ext cx="2944368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3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Resting-state DMN connectivity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 fMRI for ECN–SaN coupling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EEG: frontal alpha asymmetry / midline theta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HRV as an autonomic flexibility marker</a:t>
            </a:r>
            <a:endParaRPr lang="en-US" sz="1230" dirty="0"/>
          </a:p>
        </p:txBody>
      </p:sp>
      <p:sp>
        <p:nvSpPr>
          <p:cNvPr id="21" name="Shape 19"/>
          <p:cNvSpPr/>
          <p:nvPr/>
        </p:nvSpPr>
        <p:spPr>
          <a:xfrm>
            <a:off x="1097280" y="5779008"/>
            <a:ext cx="10012680" cy="310896"/>
          </a:xfrm>
          <a:prstGeom prst="roundRect">
            <a:avLst>
              <a:gd name="adj" fmla="val 11765"/>
            </a:avLst>
          </a:prstGeom>
          <a:solidFill>
            <a:srgbClr val="E9EFF7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1234440" y="5852160"/>
            <a:ext cx="97383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3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Interpretation rule: combine subjective experience + task performance + network flexibility whenever possible.</a:t>
            </a:r>
            <a:endParaRPr lang="en-US" sz="1230" dirty="0"/>
          </a:p>
        </p:txBody>
      </p:sp>
      <p:sp>
        <p:nvSpPr>
          <p:cNvPr id="23" name="Shape 21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Practical FP Assessment Design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Measurement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strong study or clinical protocol should assess FP across time — before, during, after, and beyond hypnotic work.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2834640" y="2999232"/>
            <a:ext cx="329184" cy="256032"/>
          </a:xfrm>
          <a:prstGeom prst="chevron">
            <a:avLst/>
          </a:prstGeom>
          <a:solidFill>
            <a:srgbClr val="D9D5CD"/>
          </a:solidFill>
          <a:ln w="635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715000" y="2999232"/>
            <a:ext cx="329184" cy="256032"/>
          </a:xfrm>
          <a:prstGeom prst="chevron">
            <a:avLst/>
          </a:prstGeom>
          <a:solidFill>
            <a:srgbClr val="D9D5CD"/>
          </a:solidFill>
          <a:ln w="635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595360" y="2999232"/>
            <a:ext cx="329184" cy="256032"/>
          </a:xfrm>
          <a:prstGeom prst="chevron">
            <a:avLst/>
          </a:prstGeom>
          <a:solidFill>
            <a:srgbClr val="D9D5CD"/>
          </a:solidFill>
          <a:ln w="635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" y="1481328"/>
            <a:ext cx="2057400" cy="4114800"/>
          </a:xfrm>
          <a:prstGeom prst="roundRect">
            <a:avLst>
              <a:gd name="adj" fmla="val 2222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77824" y="1645920"/>
            <a:ext cx="1764792" cy="384048"/>
          </a:xfrm>
          <a:prstGeom prst="roundRect">
            <a:avLst>
              <a:gd name="adj" fmla="val 9524"/>
            </a:avLst>
          </a:prstGeom>
          <a:solidFill>
            <a:srgbClr val="E9F3FF"/>
          </a:solidFill>
          <a:ln w="1016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50976" y="1764792"/>
            <a:ext cx="16184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</a:t>
            </a:r>
            <a:endParaRPr lang="en-US" sz="1280" dirty="0"/>
          </a:p>
        </p:txBody>
      </p:sp>
      <p:sp>
        <p:nvSpPr>
          <p:cNvPr id="13" name="Text 11"/>
          <p:cNvSpPr/>
          <p:nvPr/>
        </p:nvSpPr>
        <p:spPr>
          <a:xfrm>
            <a:off x="932688" y="2340864"/>
            <a:ext cx="16459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12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HIP or SHSS/HGSHS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2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FFMQ, SCS, EQ, Absorption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2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Resting-state fMRI / EEG / HRV</a:t>
            </a:r>
            <a:endParaRPr lang="en-US" sz="1120" dirty="0"/>
          </a:p>
        </p:txBody>
      </p:sp>
      <p:sp>
        <p:nvSpPr>
          <p:cNvPr id="14" name="Shape 12"/>
          <p:cNvSpPr/>
          <p:nvPr/>
        </p:nvSpPr>
        <p:spPr>
          <a:xfrm>
            <a:off x="3611880" y="1481328"/>
            <a:ext cx="2057400" cy="4114800"/>
          </a:xfrm>
          <a:prstGeom prst="roundRect">
            <a:avLst>
              <a:gd name="adj" fmla="val 2222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3758184" y="1645920"/>
            <a:ext cx="1764792" cy="384048"/>
          </a:xfrm>
          <a:prstGeom prst="roundRect">
            <a:avLst>
              <a:gd name="adj" fmla="val 9524"/>
            </a:avLst>
          </a:prstGeom>
          <a:solidFill>
            <a:srgbClr val="F7EFD7"/>
          </a:solidFill>
          <a:ln w="10160">
            <a:solidFill>
              <a:srgbClr val="D4A7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831336" y="1764792"/>
            <a:ext cx="16184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In-session</a:t>
            </a:r>
            <a:endParaRPr lang="en-US" sz="1280" dirty="0"/>
          </a:p>
        </p:txBody>
      </p:sp>
      <p:sp>
        <p:nvSpPr>
          <p:cNvPr id="17" name="Text 15"/>
          <p:cNvSpPr/>
          <p:nvPr/>
        </p:nvSpPr>
        <p:spPr>
          <a:xfrm>
            <a:off x="3813048" y="2340864"/>
            <a:ext cx="16459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12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Brief state items on attention, coherence, compassion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2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Hypnotic depth / responsiveness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2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HRV or EEG where feasible</a:t>
            </a:r>
            <a:endParaRPr lang="en-US" sz="1120" dirty="0"/>
          </a:p>
        </p:txBody>
      </p:sp>
      <p:sp>
        <p:nvSpPr>
          <p:cNvPr id="18" name="Shape 16"/>
          <p:cNvSpPr/>
          <p:nvPr/>
        </p:nvSpPr>
        <p:spPr>
          <a:xfrm>
            <a:off x="6492240" y="1481328"/>
            <a:ext cx="2057400" cy="4114800"/>
          </a:xfrm>
          <a:prstGeom prst="roundRect">
            <a:avLst>
              <a:gd name="adj" fmla="val 2222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638544" y="1645920"/>
            <a:ext cx="1764792" cy="384048"/>
          </a:xfrm>
          <a:prstGeom prst="roundRect">
            <a:avLst>
              <a:gd name="adj" fmla="val 9524"/>
            </a:avLst>
          </a:prstGeom>
          <a:solidFill>
            <a:srgbClr val="E8F6EF"/>
          </a:solidFill>
          <a:ln w="10160">
            <a:solidFill>
              <a:srgbClr val="179A6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711696" y="1764792"/>
            <a:ext cx="16184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Post-session</a:t>
            </a:r>
            <a:endParaRPr lang="en-US" sz="1280" dirty="0"/>
          </a:p>
        </p:txBody>
      </p:sp>
      <p:sp>
        <p:nvSpPr>
          <p:cNvPr id="21" name="Text 19"/>
          <p:cNvSpPr/>
          <p:nvPr/>
        </p:nvSpPr>
        <p:spPr>
          <a:xfrm>
            <a:off x="6693408" y="2340864"/>
            <a:ext cx="16459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12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Rumination / reappraisal change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2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Narrative coherence or self-state integration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2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Immediate symptom relief</a:t>
            </a:r>
            <a:endParaRPr lang="en-US" sz="1120" dirty="0"/>
          </a:p>
        </p:txBody>
      </p:sp>
      <p:sp>
        <p:nvSpPr>
          <p:cNvPr id="22" name="Shape 20"/>
          <p:cNvSpPr/>
          <p:nvPr/>
        </p:nvSpPr>
        <p:spPr>
          <a:xfrm>
            <a:off x="9372600" y="1481328"/>
            <a:ext cx="2057400" cy="4114800"/>
          </a:xfrm>
          <a:prstGeom prst="roundRect">
            <a:avLst>
              <a:gd name="adj" fmla="val 2222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9518904" y="1645920"/>
            <a:ext cx="1764792" cy="384048"/>
          </a:xfrm>
          <a:prstGeom prst="roundRect">
            <a:avLst>
              <a:gd name="adj" fmla="val 9524"/>
            </a:avLst>
          </a:prstGeom>
          <a:solidFill>
            <a:srgbClr val="F3ECFB"/>
          </a:solidFill>
          <a:ln w="10160">
            <a:solidFill>
              <a:srgbClr val="8F63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9592056" y="1764792"/>
            <a:ext cx="16184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Follow-up</a:t>
            </a:r>
            <a:endParaRPr lang="en-US" sz="1280" dirty="0"/>
          </a:p>
        </p:txBody>
      </p:sp>
      <p:sp>
        <p:nvSpPr>
          <p:cNvPr id="25" name="Text 23"/>
          <p:cNvSpPr/>
          <p:nvPr/>
        </p:nvSpPr>
        <p:spPr>
          <a:xfrm>
            <a:off x="9573768" y="2340864"/>
            <a:ext cx="16459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12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Repeated scale battery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2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Resting-state flexibility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2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Daily-life regulation and self-hypnosis access</a:t>
            </a:r>
            <a:endParaRPr lang="en-US" sz="1120" dirty="0"/>
          </a:p>
        </p:txBody>
      </p:sp>
      <p:sp>
        <p:nvSpPr>
          <p:cNvPr id="26" name="Shape 24"/>
          <p:cNvSpPr/>
          <p:nvPr/>
        </p:nvSpPr>
        <p:spPr>
          <a:xfrm>
            <a:off x="960120" y="5806440"/>
            <a:ext cx="10058400" cy="384048"/>
          </a:xfrm>
          <a:prstGeom prst="roundRect">
            <a:avLst>
              <a:gd name="adj" fmla="val 9524"/>
            </a:avLst>
          </a:prstGeom>
          <a:solidFill>
            <a:srgbClr val="FDECEC"/>
          </a:solidFill>
          <a:ln w="10160">
            <a:solidFill>
              <a:srgbClr val="D84A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1170432" y="5916168"/>
            <a:ext cx="96469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1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need identified by the paper: a dedicated FP scale grounded in the 4-component model and validated psychometrically over time.</a:t>
            </a:r>
            <a:endParaRPr lang="en-US" sz="1210" dirty="0"/>
          </a:p>
        </p:txBody>
      </p:sp>
      <p:sp>
        <p:nvSpPr>
          <p:cNvPr id="28" name="Shape 26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Mechanistic Model Overview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Mechanism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unfolds in three phases — sequential, but overlapping — from network reconfiguration to experiential integration.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3602736" y="2852928"/>
            <a:ext cx="658368" cy="457200"/>
          </a:xfrm>
          <a:prstGeom prst="chevron">
            <a:avLst/>
          </a:prstGeom>
          <a:solidFill>
            <a:srgbClr val="D9D5CD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315200" y="2852928"/>
            <a:ext cx="658368" cy="457200"/>
          </a:xfrm>
          <a:prstGeom prst="chevron">
            <a:avLst/>
          </a:prstGeom>
          <a:solidFill>
            <a:srgbClr val="D9D5CD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731520" y="1554480"/>
            <a:ext cx="2743200" cy="406908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877824" y="1719072"/>
            <a:ext cx="2450592" cy="640080"/>
          </a:xfrm>
          <a:prstGeom prst="roundRect">
            <a:avLst>
              <a:gd name="adj" fmla="val 7143"/>
            </a:avLst>
          </a:prstGeom>
          <a:solidFill>
            <a:srgbClr val="E9F3FF"/>
          </a:solidFill>
          <a:ln w="1016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960120" y="1828800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1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reconfiguration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987552" y="2606040"/>
            <a:ext cx="228600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DMN reduction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ECN–SaN coupling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flexible DMN–ECN coordination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4343400" y="1554480"/>
            <a:ext cx="2743200" cy="406908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4489704" y="1719072"/>
            <a:ext cx="2450592" cy="640080"/>
          </a:xfrm>
          <a:prstGeom prst="roundRect">
            <a:avLst>
              <a:gd name="adj" fmla="val 7143"/>
            </a:avLst>
          </a:prstGeom>
          <a:solidFill>
            <a:srgbClr val="F7EFD7"/>
          </a:solidFill>
          <a:ln w="10160">
            <a:solidFill>
              <a:srgbClr val="D4A7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572000" y="1828800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2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Cognitive–affective reorganization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599432" y="2606040"/>
            <a:ext cx="228600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Less rumination / rigid self-activation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attentional control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emotional flexibility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Access to previously compartmentalized material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7973568" y="1554480"/>
            <a:ext cx="2743200" cy="406908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8119872" y="1719072"/>
            <a:ext cx="2450592" cy="640080"/>
          </a:xfrm>
          <a:prstGeom prst="roundRect">
            <a:avLst>
              <a:gd name="adj" fmla="val 7143"/>
            </a:avLst>
          </a:prstGeom>
          <a:solidFill>
            <a:srgbClr val="E8F6EF"/>
          </a:solidFill>
          <a:ln w="10160">
            <a:solidFill>
              <a:srgbClr val="179A6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8202168" y="1828800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3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Experiential integration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229600" y="2606040"/>
            <a:ext cx="228600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Effortless attention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Emotional coherence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Flexible self-representation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Compassionate self-awareness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1051560" y="5870448"/>
            <a:ext cx="9738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 emerges when the four experiential components begin to reinforce each other in a positive feedback loop.</a:t>
            </a:r>
            <a:endParaRPr lang="en-US" sz="1320" dirty="0"/>
          </a:p>
        </p:txBody>
      </p:sp>
      <p:sp>
        <p:nvSpPr>
          <p:cNvPr id="22" name="Shape 20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Pathways 1–2: Attention and Self-rigidity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Mechanism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first two pathways explain how hypnosis can loosen habitual self-focus and make attention both more stable and more effortless.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749808" y="1325880"/>
            <a:ext cx="5257800" cy="484632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/mnt/data/user-oflTyOEHeRmgOpd6FqGk2pSn/work/peace_deck/assets/fig2_dm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31" y="1627632"/>
            <a:ext cx="1599474" cy="132588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2880360" y="1700784"/>
            <a:ext cx="914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Pathway 1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932688" y="3054096"/>
            <a:ext cx="45902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DMN reduction → reduced self-referential rigidity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960120" y="3520440"/>
            <a:ext cx="4572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4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4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Focused induction interrupts habitual self-focused loops in PCC / mPFC.</a:t>
            </a: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4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4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creates a window for more flexible self-representation and less rumination.</a:t>
            </a: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4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4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Repeated practice may increase flexibility in when DMN patterns are engaged.</a:t>
            </a:r>
            <a:endParaRPr lang="en-US" sz="1240" dirty="0"/>
          </a:p>
        </p:txBody>
      </p:sp>
      <p:sp>
        <p:nvSpPr>
          <p:cNvPr id="12" name="Shape 9"/>
          <p:cNvSpPr/>
          <p:nvPr/>
        </p:nvSpPr>
        <p:spPr>
          <a:xfrm>
            <a:off x="932688" y="5010912"/>
            <a:ext cx="4572000" cy="402336"/>
          </a:xfrm>
          <a:prstGeom prst="roundRect">
            <a:avLst>
              <a:gd name="adj" fmla="val 13636"/>
            </a:avLst>
          </a:prstGeom>
          <a:solidFill>
            <a:srgbClr val="E9F3FF"/>
          </a:solidFill>
          <a:ln w="10160">
            <a:solidFill>
              <a:srgbClr val="E9F3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05840" y="5074920"/>
            <a:ext cx="44256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6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Measures: rumination, self-concept flexibility, mind-wandering, DMN connectivity</a:t>
            </a:r>
            <a:endParaRPr lang="en-US" sz="1060" dirty="0"/>
          </a:p>
        </p:txBody>
      </p:sp>
      <p:sp>
        <p:nvSpPr>
          <p:cNvPr id="14" name="Shape 11"/>
          <p:cNvSpPr/>
          <p:nvPr/>
        </p:nvSpPr>
        <p:spPr>
          <a:xfrm>
            <a:off x="6181344" y="1325880"/>
            <a:ext cx="5257800" cy="484632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1" descr="/mnt/data/user-oflTyOEHeRmgOpd6FqGk2pSn/work/peace_deck/assets/fig2_s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512" y="1765755"/>
            <a:ext cx="1170432" cy="985627"/>
          </a:xfrm>
          <a:prstGeom prst="rect">
            <a:avLst/>
          </a:prstGeom>
        </p:spPr>
      </p:pic>
      <p:pic>
        <p:nvPicPr>
          <p:cNvPr id="16" name="Image 2" descr="/mnt/data/user-oflTyOEHeRmgOpd6FqGk2pSn/work/peace_deck/assets/fig2_ec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027" y="1664208"/>
            <a:ext cx="1437785" cy="118872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601200" y="1719072"/>
            <a:ext cx="914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Pathway 2</a:t>
            </a:r>
            <a:endParaRPr lang="en-US" sz="1150" dirty="0"/>
          </a:p>
        </p:txBody>
      </p:sp>
      <p:sp>
        <p:nvSpPr>
          <p:cNvPr id="18" name="Text 13"/>
          <p:cNvSpPr/>
          <p:nvPr/>
        </p:nvSpPr>
        <p:spPr>
          <a:xfrm>
            <a:off x="6382512" y="2852928"/>
            <a:ext cx="4526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ECN–SaN coupling → flexible attentional control</a:t>
            </a:r>
            <a:endParaRPr lang="en-US" sz="1900" dirty="0"/>
          </a:p>
        </p:txBody>
      </p:sp>
      <p:sp>
        <p:nvSpPr>
          <p:cNvPr id="19" name="Text 14"/>
          <p:cNvSpPr/>
          <p:nvPr/>
        </p:nvSpPr>
        <p:spPr>
          <a:xfrm>
            <a:off x="6382512" y="3401568"/>
            <a:ext cx="45720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5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Salience detection and goal-directed attention become more coordinated.</a:t>
            </a: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5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5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Attention is experienced as focused yet relaxed — sustained without chronic suppression.</a:t>
            </a: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5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5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configuration may be ideal for learning, suggestion, and reorganization.</a:t>
            </a:r>
            <a:endParaRPr lang="en-US" sz="1250" dirty="0"/>
          </a:p>
        </p:txBody>
      </p:sp>
      <p:sp>
        <p:nvSpPr>
          <p:cNvPr id="20" name="Shape 15"/>
          <p:cNvSpPr/>
          <p:nvPr/>
        </p:nvSpPr>
        <p:spPr>
          <a:xfrm>
            <a:off x="6382512" y="4956048"/>
            <a:ext cx="4572000" cy="402336"/>
          </a:xfrm>
          <a:prstGeom prst="roundRect">
            <a:avLst>
              <a:gd name="adj" fmla="val 13636"/>
            </a:avLst>
          </a:prstGeom>
          <a:solidFill>
            <a:srgbClr val="FDECEC"/>
          </a:solidFill>
          <a:ln w="10160">
            <a:solidFill>
              <a:srgbClr val="FDEC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6"/>
          <p:cNvSpPr/>
          <p:nvPr/>
        </p:nvSpPr>
        <p:spPr>
          <a:xfrm>
            <a:off x="6455664" y="5020056"/>
            <a:ext cx="44256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6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Measures: SART / ANT, absorption, frontal midline theta, ECN–SaN coupling</a:t>
            </a:r>
            <a:endParaRPr lang="en-US" sz="1060" dirty="0"/>
          </a:p>
        </p:txBody>
      </p:sp>
      <p:sp>
        <p:nvSpPr>
          <p:cNvPr id="22" name="Shape 17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8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24" name="Text 19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Pathways 3–4: Coherence and Compassion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Mechanism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second pair of pathways explains how altered network coordination can reduce fragmentation and support kinder, more integrated self-awareness.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749808" y="1325880"/>
            <a:ext cx="5257800" cy="484632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60120" y="1645920"/>
            <a:ext cx="914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Pathway 3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1920240"/>
            <a:ext cx="4572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7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Altered DMN–ECN connectivity → emotional coherence</a:t>
            </a:r>
            <a:endParaRPr lang="en-US" sz="1870" dirty="0"/>
          </a:p>
        </p:txBody>
      </p:sp>
      <p:sp>
        <p:nvSpPr>
          <p:cNvPr id="10" name="Text 8"/>
          <p:cNvSpPr/>
          <p:nvPr/>
        </p:nvSpPr>
        <p:spPr>
          <a:xfrm>
            <a:off x="960120" y="2743200"/>
            <a:ext cx="461772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7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7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Less rigid anti-correlation allows emotional memory and regulatory control to co-occur.</a:t>
            </a: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7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7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may help integrate dissociated or compartmentalized experience.</a:t>
            </a: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7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7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subjective outcome is continuity across self-states rather than fragmentation.</a:t>
            </a:r>
            <a:endParaRPr lang="en-US" sz="1270" dirty="0"/>
          </a:p>
        </p:txBody>
      </p:sp>
      <p:sp>
        <p:nvSpPr>
          <p:cNvPr id="11" name="Shape 9"/>
          <p:cNvSpPr/>
          <p:nvPr/>
        </p:nvSpPr>
        <p:spPr>
          <a:xfrm>
            <a:off x="914400" y="4645152"/>
            <a:ext cx="4663440" cy="384048"/>
          </a:xfrm>
          <a:prstGeom prst="roundRect">
            <a:avLst>
              <a:gd name="adj" fmla="val 14286"/>
            </a:avLst>
          </a:prstGeom>
          <a:solidFill>
            <a:srgbClr val="F3ECFB"/>
          </a:solidFill>
          <a:ln w="10160">
            <a:solidFill>
              <a:srgbClr val="F3ECF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87552" y="4709160"/>
            <a:ext cx="45171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6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Measures: dissociation, narrative coherence, autobiographical integration, DMN–ECN flexibility</a:t>
            </a:r>
            <a:endParaRPr lang="en-US" sz="1060" dirty="0"/>
          </a:p>
        </p:txBody>
      </p:sp>
      <p:sp>
        <p:nvSpPr>
          <p:cNvPr id="13" name="Shape 11"/>
          <p:cNvSpPr/>
          <p:nvPr/>
        </p:nvSpPr>
        <p:spPr>
          <a:xfrm>
            <a:off x="6181344" y="1325880"/>
            <a:ext cx="5257800" cy="484632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0" descr="/mnt/data/user-oflTyOEHeRmgOpd6FqGk2pSn/work/peace_deck/assets/fig2_ex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366" y="1536192"/>
            <a:ext cx="892740" cy="749808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6400800" y="1645920"/>
            <a:ext cx="914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2FA6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Pathway 4</a:t>
            </a:r>
            <a:endParaRPr lang="en-US" sz="1150" dirty="0"/>
          </a:p>
        </p:txBody>
      </p:sp>
      <p:sp>
        <p:nvSpPr>
          <p:cNvPr id="16" name="Text 13"/>
          <p:cNvSpPr/>
          <p:nvPr/>
        </p:nvSpPr>
        <p:spPr>
          <a:xfrm>
            <a:off x="6400800" y="2084832"/>
            <a:ext cx="340156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7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Reduced defensive processing → compassionate self-awareness</a:t>
            </a:r>
            <a:endParaRPr lang="en-US" sz="1870" dirty="0"/>
          </a:p>
        </p:txBody>
      </p:sp>
      <p:sp>
        <p:nvSpPr>
          <p:cNvPr id="17" name="Text 14"/>
          <p:cNvSpPr/>
          <p:nvPr/>
        </p:nvSpPr>
        <p:spPr>
          <a:xfrm>
            <a:off x="6382512" y="2999232"/>
            <a:ext cx="4343400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2FA6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5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Absorbed, decentered states may lower the need for defensive distortion.</a:t>
            </a: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50" b="1" dirty="0">
                <a:solidFill>
                  <a:srgbClr val="2FA6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5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creates space for honest self-observation with less identification and reactivity.</a:t>
            </a: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50" b="1" dirty="0">
                <a:solidFill>
                  <a:srgbClr val="2FA6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5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Self-compassion becomes more accessible because the observing stance is kinder and less threatened.</a:t>
            </a:r>
            <a:endParaRPr lang="en-US" sz="1250" dirty="0"/>
          </a:p>
        </p:txBody>
      </p:sp>
      <p:sp>
        <p:nvSpPr>
          <p:cNvPr id="18" name="Shape 15"/>
          <p:cNvSpPr/>
          <p:nvPr/>
        </p:nvSpPr>
        <p:spPr>
          <a:xfrm>
            <a:off x="6364224" y="4645152"/>
            <a:ext cx="4645152" cy="384048"/>
          </a:xfrm>
          <a:prstGeom prst="roundRect">
            <a:avLst>
              <a:gd name="adj" fmla="val 14286"/>
            </a:avLst>
          </a:prstGeom>
          <a:solidFill>
            <a:srgbClr val="E8F8F7"/>
          </a:solidFill>
          <a:ln w="10160">
            <a:solidFill>
              <a:srgbClr val="E8F8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6437376" y="4709160"/>
            <a:ext cx="44988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60" b="1" dirty="0">
                <a:solidFill>
                  <a:srgbClr val="2FA6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Measures: self-compassion, decentering, self-critical responses, self-evaluation tasks</a:t>
            </a:r>
            <a:endParaRPr lang="en-US" sz="1060" dirty="0"/>
          </a:p>
        </p:txBody>
      </p:sp>
      <p:sp>
        <p:nvSpPr>
          <p:cNvPr id="20" name="Shape 17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Figure 2 | Integrated Network State during FP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Figure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second figure depicts FP not as one region “turning on”, but as a flexible configuration across networks and experiential loops.</a:t>
            </a:r>
            <a:endParaRPr lang="en-US" sz="1150" dirty="0"/>
          </a:p>
        </p:txBody>
      </p:sp>
      <p:pic>
        <p:nvPicPr>
          <p:cNvPr id="7" name="Image 0" descr="/mnt/data/user-oflTyOEHeRmgOpd6FqGk2pSn/work/peace_deck/docx_extract/word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48" y="1143000"/>
            <a:ext cx="9174480" cy="512064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Figure 2 from Gallardo &amp; Chetri (2026)</a:t>
            </a:r>
            <a:endParaRPr lang="en-US" sz="850" dirty="0"/>
          </a:p>
        </p:txBody>
      </p:sp>
      <p:sp>
        <p:nvSpPr>
          <p:cNvPr id="10" name="Text 7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the Model Predicts — and What Modulates It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Predictions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strength of the paper is that it offers direct, falsifiable predictions rather than only a conceptual metaphor.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749808" y="1298448"/>
            <a:ext cx="7223760" cy="4892040"/>
          </a:xfrm>
          <a:prstGeom prst="roundRect">
            <a:avLst>
              <a:gd name="adj" fmla="val 935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87552" y="1554480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Six testable predictions</a:t>
            </a:r>
            <a:endParaRPr lang="en-US" sz="1480" dirty="0"/>
          </a:p>
        </p:txBody>
      </p:sp>
      <p:sp>
        <p:nvSpPr>
          <p:cNvPr id="9" name="Shape 7"/>
          <p:cNvSpPr/>
          <p:nvPr/>
        </p:nvSpPr>
        <p:spPr>
          <a:xfrm>
            <a:off x="960120" y="1965960"/>
            <a:ext cx="310896" cy="310896"/>
          </a:xfrm>
          <a:prstGeom prst="ellipse">
            <a:avLst/>
          </a:prstGeom>
          <a:solidFill>
            <a:srgbClr val="17385C"/>
          </a:solidFill>
          <a:ln w="1270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60120" y="2011680"/>
            <a:ext cx="31089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1399032" y="1947672"/>
            <a:ext cx="29260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6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Greater DMN reduction should predict lower self-rigidity and rumination.</a:t>
            </a:r>
            <a:endParaRPr lang="en-US" sz="1160" dirty="0"/>
          </a:p>
        </p:txBody>
      </p:sp>
      <p:sp>
        <p:nvSpPr>
          <p:cNvPr id="12" name="Shape 10"/>
          <p:cNvSpPr/>
          <p:nvPr/>
        </p:nvSpPr>
        <p:spPr>
          <a:xfrm>
            <a:off x="960120" y="3044952"/>
            <a:ext cx="310896" cy="310896"/>
          </a:xfrm>
          <a:prstGeom prst="ellipse">
            <a:avLst/>
          </a:prstGeom>
          <a:solidFill>
            <a:srgbClr val="17385C"/>
          </a:solidFill>
          <a:ln w="1270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60120" y="3090672"/>
            <a:ext cx="31089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1399032" y="3026664"/>
            <a:ext cx="29260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6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Enhancing ECN–SaN coupling should increase hypnotic responsiveness and FP access.</a:t>
            </a:r>
            <a:endParaRPr lang="en-US" sz="1160" dirty="0"/>
          </a:p>
        </p:txBody>
      </p:sp>
      <p:sp>
        <p:nvSpPr>
          <p:cNvPr id="15" name="Shape 13"/>
          <p:cNvSpPr/>
          <p:nvPr/>
        </p:nvSpPr>
        <p:spPr>
          <a:xfrm>
            <a:off x="960120" y="4123944"/>
            <a:ext cx="310896" cy="310896"/>
          </a:xfrm>
          <a:prstGeom prst="ellipse">
            <a:avLst/>
          </a:prstGeom>
          <a:solidFill>
            <a:srgbClr val="17385C"/>
          </a:solidFill>
          <a:ln w="1270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960120" y="4169664"/>
            <a:ext cx="31089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1399032" y="4105656"/>
            <a:ext cx="29260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6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Trauma-related dissociation should map onto altered baseline DMN–ECN patterns.</a:t>
            </a:r>
            <a:endParaRPr lang="en-US" sz="1160" dirty="0"/>
          </a:p>
        </p:txBody>
      </p:sp>
      <p:sp>
        <p:nvSpPr>
          <p:cNvPr id="18" name="Shape 16"/>
          <p:cNvSpPr/>
          <p:nvPr/>
        </p:nvSpPr>
        <p:spPr>
          <a:xfrm>
            <a:off x="4526280" y="1965960"/>
            <a:ext cx="310896" cy="310896"/>
          </a:xfrm>
          <a:prstGeom prst="ellipse">
            <a:avLst/>
          </a:prstGeom>
          <a:solidFill>
            <a:srgbClr val="17385C"/>
          </a:solidFill>
          <a:ln w="1270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526280" y="2011680"/>
            <a:ext cx="31089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4965192" y="1947672"/>
            <a:ext cx="29260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6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four FP components should correlate and outperform any one component alone.</a:t>
            </a:r>
            <a:endParaRPr lang="en-US" sz="1160" dirty="0"/>
          </a:p>
        </p:txBody>
      </p:sp>
      <p:sp>
        <p:nvSpPr>
          <p:cNvPr id="21" name="Shape 19"/>
          <p:cNvSpPr/>
          <p:nvPr/>
        </p:nvSpPr>
        <p:spPr>
          <a:xfrm>
            <a:off x="4526280" y="3044952"/>
            <a:ext cx="310896" cy="310896"/>
          </a:xfrm>
          <a:prstGeom prst="ellipse">
            <a:avLst/>
          </a:prstGeom>
          <a:solidFill>
            <a:srgbClr val="17385C"/>
          </a:solidFill>
          <a:ln w="1270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4526280" y="3090672"/>
            <a:ext cx="31089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4965192" y="3026664"/>
            <a:ext cx="29260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6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Self-hypnosis practice should shift resting-state flexibility over time.</a:t>
            </a:r>
            <a:endParaRPr lang="en-US" sz="1160" dirty="0"/>
          </a:p>
        </p:txBody>
      </p:sp>
      <p:sp>
        <p:nvSpPr>
          <p:cNvPr id="24" name="Shape 22"/>
          <p:cNvSpPr/>
          <p:nvPr/>
        </p:nvSpPr>
        <p:spPr>
          <a:xfrm>
            <a:off x="4526280" y="4123944"/>
            <a:ext cx="310896" cy="310896"/>
          </a:xfrm>
          <a:prstGeom prst="ellipse">
            <a:avLst/>
          </a:prstGeom>
          <a:solidFill>
            <a:srgbClr val="17385C"/>
          </a:solidFill>
          <a:ln w="1270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4526280" y="4169664"/>
            <a:ext cx="31089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4965192" y="4105656"/>
            <a:ext cx="29260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6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reconfiguration should mediate clinical gains beyond baseline suggestibility.</a:t>
            </a:r>
            <a:endParaRPr lang="en-US" sz="1160" dirty="0"/>
          </a:p>
        </p:txBody>
      </p:sp>
      <p:sp>
        <p:nvSpPr>
          <p:cNvPr id="27" name="Shape 25"/>
          <p:cNvSpPr/>
          <p:nvPr/>
        </p:nvSpPr>
        <p:spPr>
          <a:xfrm>
            <a:off x="8183880" y="1298448"/>
            <a:ext cx="3273552" cy="4892040"/>
          </a:xfrm>
          <a:prstGeom prst="roundRect">
            <a:avLst>
              <a:gd name="adj" fmla="val 1397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8430768" y="1554480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moderators</a:t>
            </a:r>
            <a:endParaRPr lang="en-US" sz="1480" dirty="0"/>
          </a:p>
        </p:txBody>
      </p:sp>
      <p:sp>
        <p:nvSpPr>
          <p:cNvPr id="29" name="Shape 27"/>
          <p:cNvSpPr/>
          <p:nvPr/>
        </p:nvSpPr>
        <p:spPr>
          <a:xfrm>
            <a:off x="8394192" y="2029968"/>
            <a:ext cx="2743200" cy="512064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0160">
            <a:solidFill>
              <a:srgbClr val="D84A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8394192" y="2029968"/>
            <a:ext cx="109728" cy="512064"/>
          </a:xfrm>
          <a:prstGeom prst="rect">
            <a:avLst/>
          </a:prstGeom>
          <a:solidFill>
            <a:srgbClr val="D84A4A"/>
          </a:solidFill>
          <a:ln w="12700">
            <a:solidFill>
              <a:srgbClr val="D84A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8641080" y="2194560"/>
            <a:ext cx="2240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7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Hypnotic suggestibility</a:t>
            </a:r>
            <a:endParaRPr lang="en-US" sz="1170" dirty="0"/>
          </a:p>
        </p:txBody>
      </p:sp>
      <p:sp>
        <p:nvSpPr>
          <p:cNvPr id="32" name="Shape 30"/>
          <p:cNvSpPr/>
          <p:nvPr/>
        </p:nvSpPr>
        <p:spPr>
          <a:xfrm>
            <a:off x="8394192" y="2889504"/>
            <a:ext cx="2743200" cy="512064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016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8394192" y="2889504"/>
            <a:ext cx="109728" cy="512064"/>
          </a:xfrm>
          <a:prstGeom prst="rect">
            <a:avLst/>
          </a:prstGeom>
          <a:solidFill>
            <a:srgbClr val="2A78DB"/>
          </a:solidFill>
          <a:ln w="1270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8641080" y="3054096"/>
            <a:ext cx="2240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7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 network organization</a:t>
            </a:r>
            <a:endParaRPr lang="en-US" sz="1170" dirty="0"/>
          </a:p>
        </p:txBody>
      </p:sp>
      <p:sp>
        <p:nvSpPr>
          <p:cNvPr id="35" name="Shape 33"/>
          <p:cNvSpPr/>
          <p:nvPr/>
        </p:nvSpPr>
        <p:spPr>
          <a:xfrm>
            <a:off x="8394192" y="3749040"/>
            <a:ext cx="2743200" cy="512064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0160">
            <a:solidFill>
              <a:srgbClr val="8F63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8394192" y="3749040"/>
            <a:ext cx="109728" cy="512064"/>
          </a:xfrm>
          <a:prstGeom prst="rect">
            <a:avLst/>
          </a:prstGeom>
          <a:solidFill>
            <a:srgbClr val="8F63C9"/>
          </a:solidFill>
          <a:ln w="12700">
            <a:solidFill>
              <a:srgbClr val="8F63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5"/>
          <p:cNvSpPr/>
          <p:nvPr/>
        </p:nvSpPr>
        <p:spPr>
          <a:xfrm>
            <a:off x="8641080" y="3913632"/>
            <a:ext cx="2240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7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Trauma history / dissociative tendencies</a:t>
            </a:r>
            <a:endParaRPr lang="en-US" sz="1170" dirty="0"/>
          </a:p>
        </p:txBody>
      </p:sp>
      <p:sp>
        <p:nvSpPr>
          <p:cNvPr id="38" name="Shape 36"/>
          <p:cNvSpPr/>
          <p:nvPr/>
        </p:nvSpPr>
        <p:spPr>
          <a:xfrm>
            <a:off x="8394192" y="4608576"/>
            <a:ext cx="2743200" cy="512064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0160">
            <a:solidFill>
              <a:srgbClr val="179A6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7"/>
          <p:cNvSpPr/>
          <p:nvPr/>
        </p:nvSpPr>
        <p:spPr>
          <a:xfrm>
            <a:off x="8394192" y="4608576"/>
            <a:ext cx="109728" cy="512064"/>
          </a:xfrm>
          <a:prstGeom prst="rect">
            <a:avLst/>
          </a:prstGeom>
          <a:solidFill>
            <a:srgbClr val="179A67"/>
          </a:solidFill>
          <a:ln w="12700">
            <a:solidFill>
              <a:srgbClr val="179A6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8"/>
          <p:cNvSpPr/>
          <p:nvPr/>
        </p:nvSpPr>
        <p:spPr>
          <a:xfrm>
            <a:off x="8641080" y="4773168"/>
            <a:ext cx="2240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7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Therapeutic alliance and context</a:t>
            </a:r>
            <a:endParaRPr lang="en-US" sz="1170" dirty="0"/>
          </a:p>
        </p:txBody>
      </p:sp>
      <p:sp>
        <p:nvSpPr>
          <p:cNvPr id="41" name="Text 39"/>
          <p:cNvSpPr/>
          <p:nvPr/>
        </p:nvSpPr>
        <p:spPr>
          <a:xfrm>
            <a:off x="8412480" y="5486400"/>
            <a:ext cx="2788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1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factors should shape who benefits, how strongly, and through which pathways.</a:t>
            </a:r>
            <a:endParaRPr lang="en-US" sz="1110" dirty="0"/>
          </a:p>
        </p:txBody>
      </p:sp>
      <p:sp>
        <p:nvSpPr>
          <p:cNvPr id="42" name="Shape 40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41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Applications and Implementation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Practice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paper’s model matters clinically because it suggests how hypnosis may support integration, not just immediate symptom relief.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749808" y="1353312"/>
            <a:ext cx="3154680" cy="4343400"/>
          </a:xfrm>
          <a:prstGeom prst="roundRect">
            <a:avLst>
              <a:gd name="adj" fmla="val 1449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77824" y="1508760"/>
            <a:ext cx="2898648" cy="438912"/>
          </a:xfrm>
          <a:prstGeom prst="roundRect">
            <a:avLst>
              <a:gd name="adj" fmla="val 8333"/>
            </a:avLst>
          </a:prstGeom>
          <a:solidFill>
            <a:srgbClr val="FDECEC"/>
          </a:solidFill>
          <a:ln w="10160">
            <a:solidFill>
              <a:srgbClr val="D84A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932688" y="1645920"/>
            <a:ext cx="27889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1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Trauma treatment</a:t>
            </a:r>
            <a:endParaRPr lang="en-US" sz="1310" dirty="0"/>
          </a:p>
        </p:txBody>
      </p:sp>
      <p:sp>
        <p:nvSpPr>
          <p:cNvPr id="10" name="Text 8"/>
          <p:cNvSpPr/>
          <p:nvPr/>
        </p:nvSpPr>
        <p:spPr>
          <a:xfrm>
            <a:off x="950976" y="2212848"/>
            <a:ext cx="2724912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3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 within a “window of tolerance”.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Facilitate communication across dissociated self-states / ego states.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Anchor internal safe places and self-regulatory resources.</a:t>
            </a:r>
            <a:endParaRPr lang="en-US" sz="1230" dirty="0"/>
          </a:p>
        </p:txBody>
      </p:sp>
      <p:sp>
        <p:nvSpPr>
          <p:cNvPr id="11" name="Shape 9"/>
          <p:cNvSpPr/>
          <p:nvPr/>
        </p:nvSpPr>
        <p:spPr>
          <a:xfrm>
            <a:off x="4078224" y="1353312"/>
            <a:ext cx="3154680" cy="4343400"/>
          </a:xfrm>
          <a:prstGeom prst="roundRect">
            <a:avLst>
              <a:gd name="adj" fmla="val 1449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206240" y="1508760"/>
            <a:ext cx="2898648" cy="438912"/>
          </a:xfrm>
          <a:prstGeom prst="roundRect">
            <a:avLst>
              <a:gd name="adj" fmla="val 8333"/>
            </a:avLst>
          </a:prstGeom>
          <a:solidFill>
            <a:srgbClr val="E8F6EF"/>
          </a:solidFill>
          <a:ln w="10160">
            <a:solidFill>
              <a:srgbClr val="179A6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261104" y="1645920"/>
            <a:ext cx="27889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1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Emotion-regulation training</a:t>
            </a:r>
            <a:endParaRPr lang="en-US" sz="1310" dirty="0"/>
          </a:p>
        </p:txBody>
      </p:sp>
      <p:sp>
        <p:nvSpPr>
          <p:cNvPr id="14" name="Text 12"/>
          <p:cNvSpPr/>
          <p:nvPr/>
        </p:nvSpPr>
        <p:spPr>
          <a:xfrm>
            <a:off x="4279392" y="2212848"/>
            <a:ext cx="2724912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3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Practice reappraisal under hypnosis.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somatic regulation and autonomic down-shifting.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 compassionate self-talk and self-hypnosis skills.</a:t>
            </a:r>
            <a:endParaRPr lang="en-US" sz="1230" dirty="0"/>
          </a:p>
        </p:txBody>
      </p:sp>
      <p:sp>
        <p:nvSpPr>
          <p:cNvPr id="15" name="Shape 13"/>
          <p:cNvSpPr/>
          <p:nvPr/>
        </p:nvSpPr>
        <p:spPr>
          <a:xfrm>
            <a:off x="7406640" y="1353312"/>
            <a:ext cx="3154680" cy="4343400"/>
          </a:xfrm>
          <a:prstGeom prst="roundRect">
            <a:avLst>
              <a:gd name="adj" fmla="val 1449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7534656" y="1508760"/>
            <a:ext cx="2898648" cy="438912"/>
          </a:xfrm>
          <a:prstGeom prst="roundRect">
            <a:avLst>
              <a:gd name="adj" fmla="val 8333"/>
            </a:avLst>
          </a:prstGeom>
          <a:solidFill>
            <a:srgbClr val="E9F3FF"/>
          </a:solidFill>
          <a:ln w="1016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589520" y="1645920"/>
            <a:ext cx="27889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1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Integration with therapies</a:t>
            </a:r>
            <a:endParaRPr lang="en-US" sz="1310" dirty="0"/>
          </a:p>
        </p:txBody>
      </p:sp>
      <p:sp>
        <p:nvSpPr>
          <p:cNvPr id="18" name="Text 16"/>
          <p:cNvSpPr/>
          <p:nvPr/>
        </p:nvSpPr>
        <p:spPr>
          <a:xfrm>
            <a:off x="7607808" y="2212848"/>
            <a:ext cx="2724912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3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CBT and exposure work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Mindfulness-based approaches</a:t>
            </a: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3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Psychodynamic and somatic therapies</a:t>
            </a:r>
            <a:endParaRPr lang="en-US" sz="1230" dirty="0"/>
          </a:p>
        </p:txBody>
      </p:sp>
      <p:sp>
        <p:nvSpPr>
          <p:cNvPr id="19" name="Shape 17"/>
          <p:cNvSpPr/>
          <p:nvPr/>
        </p:nvSpPr>
        <p:spPr>
          <a:xfrm>
            <a:off x="868680" y="5806440"/>
            <a:ext cx="10195560" cy="402336"/>
          </a:xfrm>
          <a:prstGeom prst="roundRect">
            <a:avLst>
              <a:gd name="adj" fmla="val 9091"/>
            </a:avLst>
          </a:prstGeom>
          <a:solidFill>
            <a:srgbClr val="E9EFF7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1097280" y="5916168"/>
            <a:ext cx="9738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1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Implementation caution: formal hypnosis training is recommended in general, and trauma-focused work requires specialized trauma-informed expertise and supervision.</a:t>
            </a:r>
            <a:endParaRPr lang="en-US" sz="1210" dirty="0"/>
          </a:p>
        </p:txBody>
      </p:sp>
      <p:sp>
        <p:nvSpPr>
          <p:cNvPr id="21" name="Shape 19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Limits, Ethics, and Cultural Scope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Critical view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paper is ambitious, but it explicitly acknowledges where the evidence is thin and where careful ethical practice matters.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749808" y="1417320"/>
            <a:ext cx="3154680" cy="4526280"/>
          </a:xfrm>
          <a:prstGeom prst="roundRect">
            <a:avLst>
              <a:gd name="adj" fmla="val 1449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77824" y="1572768"/>
            <a:ext cx="2898648" cy="438912"/>
          </a:xfrm>
          <a:prstGeom prst="roundRect">
            <a:avLst>
              <a:gd name="adj" fmla="val 8333"/>
            </a:avLst>
          </a:prstGeom>
          <a:solidFill>
            <a:srgbClr val="FDECEC"/>
          </a:solidFill>
          <a:ln w="10160">
            <a:solidFill>
              <a:srgbClr val="D84A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932688" y="1709928"/>
            <a:ext cx="27889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1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 limits</a:t>
            </a:r>
            <a:endParaRPr lang="en-US" sz="1310" dirty="0"/>
          </a:p>
        </p:txBody>
      </p:sp>
      <p:sp>
        <p:nvSpPr>
          <p:cNvPr id="10" name="Text 8"/>
          <p:cNvSpPr/>
          <p:nvPr/>
        </p:nvSpPr>
        <p:spPr>
          <a:xfrm>
            <a:off x="950976" y="2240280"/>
            <a:ext cx="274320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2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hypnosis neuroimaging studies remain small and underpowered.</a:t>
            </a: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2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Induction methods, suggestions, and control conditions are heterogeneous.</a:t>
            </a: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2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Causal relationships between network changes and experience still need direct tests.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4078224" y="1417320"/>
            <a:ext cx="3154680" cy="4526280"/>
          </a:xfrm>
          <a:prstGeom prst="roundRect">
            <a:avLst>
              <a:gd name="adj" fmla="val 1449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206240" y="1572768"/>
            <a:ext cx="2898648" cy="438912"/>
          </a:xfrm>
          <a:prstGeom prst="roundRect">
            <a:avLst>
              <a:gd name="adj" fmla="val 8333"/>
            </a:avLst>
          </a:prstGeom>
          <a:solidFill>
            <a:srgbClr val="E9F3FF"/>
          </a:solidFill>
          <a:ln w="1016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261104" y="1709928"/>
            <a:ext cx="27889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1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Ethical safeguards</a:t>
            </a:r>
            <a:endParaRPr lang="en-US" sz="1310" dirty="0"/>
          </a:p>
        </p:txBody>
      </p:sp>
      <p:sp>
        <p:nvSpPr>
          <p:cNvPr id="14" name="Text 12"/>
          <p:cNvSpPr/>
          <p:nvPr/>
        </p:nvSpPr>
        <p:spPr>
          <a:xfrm>
            <a:off x="4279392" y="2240280"/>
            <a:ext cx="274320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2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informed consent and address myths about “loss of control”.</a:t>
            </a: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2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Avoid suggestive memory work that risks false memories.</a:t>
            </a: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2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Watch for dependency, boundary issues, and scope-of-practice problems.</a:t>
            </a:r>
            <a:endParaRPr lang="en-US" sz="1220" dirty="0"/>
          </a:p>
        </p:txBody>
      </p:sp>
      <p:sp>
        <p:nvSpPr>
          <p:cNvPr id="15" name="Shape 13"/>
          <p:cNvSpPr/>
          <p:nvPr/>
        </p:nvSpPr>
        <p:spPr>
          <a:xfrm>
            <a:off x="7406640" y="1417320"/>
            <a:ext cx="3154680" cy="4526280"/>
          </a:xfrm>
          <a:prstGeom prst="roundRect">
            <a:avLst>
              <a:gd name="adj" fmla="val 1449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7534656" y="1572768"/>
            <a:ext cx="2898648" cy="438912"/>
          </a:xfrm>
          <a:prstGeom prst="roundRect">
            <a:avLst>
              <a:gd name="adj" fmla="val 8333"/>
            </a:avLst>
          </a:prstGeom>
          <a:solidFill>
            <a:srgbClr val="F3ECFB"/>
          </a:solidFill>
          <a:ln w="10160">
            <a:solidFill>
              <a:srgbClr val="8F63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589520" y="1709928"/>
            <a:ext cx="27889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1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Cultural scope</a:t>
            </a:r>
            <a:endParaRPr lang="en-US" sz="1310" dirty="0"/>
          </a:p>
        </p:txBody>
      </p:sp>
      <p:sp>
        <p:nvSpPr>
          <p:cNvPr id="18" name="Text 16"/>
          <p:cNvSpPr/>
          <p:nvPr/>
        </p:nvSpPr>
        <p:spPr>
          <a:xfrm>
            <a:off x="7607808" y="2240280"/>
            <a:ext cx="274320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2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is built mainly from WEIRD samples.</a:t>
            </a: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2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Self-integration may not be valued or conceptualized the same way across cultures.</a:t>
            </a: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2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Measures and interventions need cross-cultural validation and adaptation.</a:t>
            </a:r>
            <a:endParaRPr lang="en-US" sz="1220" dirty="0"/>
          </a:p>
        </p:txBody>
      </p:sp>
      <p:sp>
        <p:nvSpPr>
          <p:cNvPr id="19" name="Shape 17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Clinical Hypnosis to Network Science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paper reframes hypnosis from a symptom-control technique to a psychobiological mechanism of regulation and self-integration.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914400" y="2834640"/>
            <a:ext cx="10058400" cy="0"/>
          </a:xfrm>
          <a:prstGeom prst="line">
            <a:avLst/>
          </a:prstGeom>
          <a:noFill/>
          <a:ln w="2794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60120" y="2633472"/>
            <a:ext cx="384048" cy="384048"/>
          </a:xfrm>
          <a:prstGeom prst="ellipse">
            <a:avLst/>
          </a:prstGeom>
          <a:solidFill>
            <a:srgbClr val="FFFFFF"/>
          </a:solidFill>
          <a:ln w="15240">
            <a:solidFill>
              <a:srgbClr val="D4A7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060704" y="2734056"/>
            <a:ext cx="182880" cy="182880"/>
          </a:xfrm>
          <a:prstGeom prst="ellipse">
            <a:avLst/>
          </a:prstGeom>
          <a:solidFill>
            <a:srgbClr val="D4A72C"/>
          </a:solidFill>
          <a:ln w="10160">
            <a:solidFill>
              <a:srgbClr val="D4A7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22960" y="2240280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 18th c.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594360" y="3154680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Mesmer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274320" y="3456432"/>
            <a:ext cx="20574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“Animal magnetism” opens the modern story of hypnosis.</a:t>
            </a:r>
            <a:endParaRPr lang="en-US" sz="1080" dirty="0"/>
          </a:p>
        </p:txBody>
      </p:sp>
      <p:sp>
        <p:nvSpPr>
          <p:cNvPr id="13" name="Shape 11"/>
          <p:cNvSpPr/>
          <p:nvPr/>
        </p:nvSpPr>
        <p:spPr>
          <a:xfrm>
            <a:off x="3429000" y="2633472"/>
            <a:ext cx="384048" cy="384048"/>
          </a:xfrm>
          <a:prstGeom prst="ellipse">
            <a:avLst/>
          </a:prstGeom>
          <a:solidFill>
            <a:srgbClr val="FFFFFF"/>
          </a:solidFill>
          <a:ln w="1524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529584" y="2734056"/>
            <a:ext cx="182880" cy="182880"/>
          </a:xfrm>
          <a:prstGeom prst="ellipse">
            <a:avLst/>
          </a:prstGeom>
          <a:solidFill>
            <a:srgbClr val="2A78DB"/>
          </a:solidFill>
          <a:ln w="1016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291840" y="2240280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1843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063240" y="3154680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Braid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2743200" y="3456432"/>
            <a:ext cx="20574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Coins the term “hypnosis” and clarifies that it is not sleep.</a:t>
            </a:r>
            <a:endParaRPr lang="en-US" sz="1080" dirty="0"/>
          </a:p>
        </p:txBody>
      </p:sp>
      <p:sp>
        <p:nvSpPr>
          <p:cNvPr id="18" name="Shape 16"/>
          <p:cNvSpPr/>
          <p:nvPr/>
        </p:nvSpPr>
        <p:spPr>
          <a:xfrm>
            <a:off x="5925312" y="2633472"/>
            <a:ext cx="384048" cy="384048"/>
          </a:xfrm>
          <a:prstGeom prst="ellipse">
            <a:avLst/>
          </a:prstGeom>
          <a:solidFill>
            <a:srgbClr val="FFFFFF"/>
          </a:solidFill>
          <a:ln w="15240">
            <a:solidFill>
              <a:srgbClr val="D84A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025896" y="2734056"/>
            <a:ext cx="182880" cy="182880"/>
          </a:xfrm>
          <a:prstGeom prst="ellipse">
            <a:avLst/>
          </a:prstGeom>
          <a:solidFill>
            <a:srgbClr val="D84A4A"/>
          </a:solidFill>
          <a:ln w="10160">
            <a:solidFill>
              <a:srgbClr val="D84A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5788152" y="2240280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20th century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5559552" y="3154680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Erickson + Spiegel</a:t>
            </a:r>
            <a:endParaRPr lang="en-US" sz="1350" dirty="0"/>
          </a:p>
        </p:txBody>
      </p:sp>
      <p:sp>
        <p:nvSpPr>
          <p:cNvPr id="22" name="Text 20"/>
          <p:cNvSpPr/>
          <p:nvPr/>
        </p:nvSpPr>
        <p:spPr>
          <a:xfrm>
            <a:off x="5239512" y="3456432"/>
            <a:ext cx="20574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Tailored induction, clinical utility, and the HIP assessment enter practice.</a:t>
            </a:r>
            <a:endParaRPr lang="en-US" sz="1080" dirty="0"/>
          </a:p>
        </p:txBody>
      </p:sp>
      <p:sp>
        <p:nvSpPr>
          <p:cNvPr id="23" name="Shape 21"/>
          <p:cNvSpPr/>
          <p:nvPr/>
        </p:nvSpPr>
        <p:spPr>
          <a:xfrm>
            <a:off x="8503920" y="2633472"/>
            <a:ext cx="384048" cy="384048"/>
          </a:xfrm>
          <a:prstGeom prst="ellipse">
            <a:avLst/>
          </a:prstGeom>
          <a:solidFill>
            <a:srgbClr val="FFFFFF"/>
          </a:solidFill>
          <a:ln w="15240">
            <a:solidFill>
              <a:srgbClr val="8F63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8604504" y="2734056"/>
            <a:ext cx="182880" cy="182880"/>
          </a:xfrm>
          <a:prstGeom prst="ellipse">
            <a:avLst/>
          </a:prstGeom>
          <a:solidFill>
            <a:srgbClr val="8F63C9"/>
          </a:solidFill>
          <a:ln w="10160">
            <a:solidFill>
              <a:srgbClr val="8F63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8366760" y="2240280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1990s–2020s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8138160" y="3154680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Neuroimaging era</a:t>
            </a:r>
            <a:endParaRPr lang="en-US" sz="1350" dirty="0"/>
          </a:p>
        </p:txBody>
      </p:sp>
      <p:sp>
        <p:nvSpPr>
          <p:cNvPr id="27" name="Text 25"/>
          <p:cNvSpPr/>
          <p:nvPr/>
        </p:nvSpPr>
        <p:spPr>
          <a:xfrm>
            <a:off x="7818120" y="3456432"/>
            <a:ext cx="20574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8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DMN, ECN, and SaN dynamics become central to theory.</a:t>
            </a:r>
            <a:endParaRPr lang="en-US" sz="1080" dirty="0"/>
          </a:p>
        </p:txBody>
      </p:sp>
      <p:sp>
        <p:nvSpPr>
          <p:cNvPr id="28" name="Shape 26"/>
          <p:cNvSpPr/>
          <p:nvPr/>
        </p:nvSpPr>
        <p:spPr>
          <a:xfrm>
            <a:off x="822960" y="5120640"/>
            <a:ext cx="10561320" cy="749808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1051560" y="5330952"/>
            <a:ext cx="10104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shift in this review: hypnosis is treated as a coordinated change in attention, salience, and self-referential processing — not simply a set of therapeutic suggestions.</a:t>
            </a:r>
            <a:endParaRPr lang="en-US" sz="1650" dirty="0"/>
          </a:p>
        </p:txBody>
      </p:sp>
      <p:sp>
        <p:nvSpPr>
          <p:cNvPr id="30" name="Shape 28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32" name="Text 30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Take-home Message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Close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paper leaves us with a research program: define FP clearly, measure it rigorously, and test whether hypnotic practice reliably grows it.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749808" y="1325880"/>
            <a:ext cx="5669280" cy="4800600"/>
          </a:xfrm>
          <a:prstGeom prst="roundRect">
            <a:avLst>
              <a:gd name="adj" fmla="val 1143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05840" y="1609344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Four takeaways</a:t>
            </a:r>
            <a:endParaRPr lang="en-US" sz="1480" dirty="0"/>
          </a:p>
        </p:txBody>
      </p:sp>
      <p:sp>
        <p:nvSpPr>
          <p:cNvPr id="9" name="Shape 7"/>
          <p:cNvSpPr/>
          <p:nvPr/>
        </p:nvSpPr>
        <p:spPr>
          <a:xfrm>
            <a:off x="987552" y="2029968"/>
            <a:ext cx="329184" cy="329184"/>
          </a:xfrm>
          <a:prstGeom prst="ellipse">
            <a:avLst/>
          </a:prstGeom>
          <a:solidFill>
            <a:srgbClr val="D84A4A"/>
          </a:solidFill>
          <a:ln w="12700">
            <a:solidFill>
              <a:srgbClr val="D84A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87552" y="2075688"/>
            <a:ext cx="32918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1444752" y="2002536"/>
            <a:ext cx="4572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Hypnosis may operate as a mechanism of large-scale network reconfiguration — not only as symptom suggestion.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987552" y="2916936"/>
            <a:ext cx="329184" cy="329184"/>
          </a:xfrm>
          <a:prstGeom prst="ellipse">
            <a:avLst/>
          </a:prstGeom>
          <a:solidFill>
            <a:srgbClr val="179A67"/>
          </a:solidFill>
          <a:ln w="12700">
            <a:solidFill>
              <a:srgbClr val="179A6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87552" y="2962656"/>
            <a:ext cx="32918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1444752" y="2889504"/>
            <a:ext cx="4572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Fundamental Peace is a dynamic, integrated regulatory capacity under changing conditions.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987552" y="3803904"/>
            <a:ext cx="329184" cy="329184"/>
          </a:xfrm>
          <a:prstGeom prst="ellipse">
            <a:avLst/>
          </a:prstGeom>
          <a:solidFill>
            <a:srgbClr val="2A78DB"/>
          </a:solidFill>
          <a:ln w="1270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987552" y="3849624"/>
            <a:ext cx="32918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1444752" y="3776472"/>
            <a:ext cx="4572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 FP with multi-method profiles now; build a validated FP scale next.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987552" y="4690872"/>
            <a:ext cx="329184" cy="329184"/>
          </a:xfrm>
          <a:prstGeom prst="ellipse">
            <a:avLst/>
          </a:prstGeom>
          <a:solidFill>
            <a:srgbClr val="8F63C9"/>
          </a:solidFill>
          <a:ln w="12700">
            <a:solidFill>
              <a:srgbClr val="8F63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987552" y="4736592"/>
            <a:ext cx="32918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1444752" y="4663440"/>
            <a:ext cx="4572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highest-value tests are longitudinal, mechanistic, and cross-cultural.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6693408" y="1325880"/>
            <a:ext cx="4754880" cy="4800600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0" descr="/mnt/data/user-oflTyOEHeRmgOpd6FqGk2pSn/work/peace_deck/assets/fig1_panel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808" y="1700784"/>
            <a:ext cx="2622369" cy="3337560"/>
          </a:xfrm>
          <a:prstGeom prst="rect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7022592" y="5266944"/>
            <a:ext cx="4096512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80" i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“Unlike equanimity or well-being, Fundamental Peace represents integrated regulatory capacity under changing conditions.”</a:t>
            </a:r>
            <a:endParaRPr lang="en-US" sz="1180" dirty="0"/>
          </a:p>
        </p:txBody>
      </p:sp>
      <p:sp>
        <p:nvSpPr>
          <p:cNvPr id="24" name="Text 21"/>
          <p:cNvSpPr/>
          <p:nvPr/>
        </p:nvSpPr>
        <p:spPr>
          <a:xfrm>
            <a:off x="8356002" y="5858077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Questions?</a:t>
            </a:r>
            <a:endParaRPr lang="en-US" sz="1650" dirty="0"/>
          </a:p>
        </p:txBody>
      </p:sp>
      <p:sp>
        <p:nvSpPr>
          <p:cNvPr id="25" name="Shape 22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27" name="Text 24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This Review Was Needed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Problem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article is motivated by four gaps in the hypnosis literature — and one integrative thesis.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731520" y="1325880"/>
            <a:ext cx="2697480" cy="1097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143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96112" y="1421384"/>
            <a:ext cx="329184" cy="329184"/>
          </a:xfrm>
          <a:prstGeom prst="ellipse">
            <a:avLst/>
          </a:prstGeom>
          <a:solidFill>
            <a:srgbClr val="2A78DB"/>
          </a:solidFill>
          <a:ln w="1270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896112" y="1499616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1298448" y="1453896"/>
            <a:ext cx="1965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 changes ≠ clinical model</a:t>
            </a:r>
            <a:endParaRPr lang="en-US" sz="1260" dirty="0"/>
          </a:p>
        </p:txBody>
      </p:sp>
      <p:sp>
        <p:nvSpPr>
          <p:cNvPr id="11" name="Text 9"/>
          <p:cNvSpPr/>
          <p:nvPr/>
        </p:nvSpPr>
        <p:spPr>
          <a:xfrm>
            <a:off x="896112" y="1828800"/>
            <a:ext cx="2368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Neural findings existed, but they were not coherently linked to mechanisms and outcomes.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3611880" y="1325880"/>
            <a:ext cx="2697480" cy="1097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143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776472" y="1421384"/>
            <a:ext cx="329184" cy="329184"/>
          </a:xfrm>
          <a:prstGeom prst="ellipse">
            <a:avLst/>
          </a:prstGeom>
          <a:solidFill>
            <a:srgbClr val="D84A4A"/>
          </a:solidFill>
          <a:ln w="12700">
            <a:solidFill>
              <a:srgbClr val="D84A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776472" y="1499616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78808" y="1453896"/>
            <a:ext cx="1965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Long-term regulation unclear</a:t>
            </a:r>
            <a:endParaRPr lang="en-US" sz="1260" dirty="0"/>
          </a:p>
        </p:txBody>
      </p:sp>
      <p:sp>
        <p:nvSpPr>
          <p:cNvPr id="16" name="Text 14"/>
          <p:cNvSpPr/>
          <p:nvPr/>
        </p:nvSpPr>
        <p:spPr>
          <a:xfrm>
            <a:off x="3776472" y="1828800"/>
            <a:ext cx="2368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field explained acute symptom relief better than lasting shifts in self-regulation.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6492240" y="1325880"/>
            <a:ext cx="2697480" cy="1097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143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6656832" y="1421384"/>
            <a:ext cx="329184" cy="329184"/>
          </a:xfrm>
          <a:prstGeom prst="ellipse">
            <a:avLst/>
          </a:prstGeom>
          <a:solidFill>
            <a:srgbClr val="179A67"/>
          </a:solidFill>
          <a:ln w="12700">
            <a:solidFill>
              <a:srgbClr val="179A6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656832" y="1499616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7059168" y="1453896"/>
            <a:ext cx="1965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Wellness underdeveloped</a:t>
            </a:r>
            <a:endParaRPr lang="en-US" sz="1260" dirty="0"/>
          </a:p>
        </p:txBody>
      </p:sp>
      <p:sp>
        <p:nvSpPr>
          <p:cNvPr id="21" name="Text 19"/>
          <p:cNvSpPr/>
          <p:nvPr/>
        </p:nvSpPr>
        <p:spPr>
          <a:xfrm>
            <a:off x="6656832" y="1828800"/>
            <a:ext cx="2368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outcome work tracked symptom reduction more than integrated positive functioning.</a:t>
            </a:r>
            <a:endParaRPr lang="en-US" sz="1050" dirty="0"/>
          </a:p>
        </p:txBody>
      </p:sp>
      <p:sp>
        <p:nvSpPr>
          <p:cNvPr id="22" name="Shape 20"/>
          <p:cNvSpPr/>
          <p:nvPr/>
        </p:nvSpPr>
        <p:spPr>
          <a:xfrm>
            <a:off x="9372600" y="1325880"/>
            <a:ext cx="2084832" cy="1097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143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9537192" y="1421384"/>
            <a:ext cx="329184" cy="329184"/>
          </a:xfrm>
          <a:prstGeom prst="ellipse">
            <a:avLst/>
          </a:prstGeom>
          <a:solidFill>
            <a:srgbClr val="8F63C9"/>
          </a:solidFill>
          <a:ln w="12700">
            <a:solidFill>
              <a:srgbClr val="8F63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9537192" y="1499616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9939528" y="1453896"/>
            <a:ext cx="13533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operational peace construct</a:t>
            </a:r>
            <a:endParaRPr lang="en-US" sz="1260" dirty="0"/>
          </a:p>
        </p:txBody>
      </p:sp>
      <p:sp>
        <p:nvSpPr>
          <p:cNvPr id="26" name="Text 24"/>
          <p:cNvSpPr/>
          <p:nvPr/>
        </p:nvSpPr>
        <p:spPr>
          <a:xfrm>
            <a:off x="9537192" y="1828800"/>
            <a:ext cx="175564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Concepts like self-coherence lacked a clear empirical definition and measurement pathway.</a:t>
            </a:r>
            <a:endParaRPr lang="en-US" sz="1050" dirty="0"/>
          </a:p>
        </p:txBody>
      </p:sp>
      <p:sp>
        <p:nvSpPr>
          <p:cNvPr id="27" name="Shape 25"/>
          <p:cNvSpPr/>
          <p:nvPr/>
        </p:nvSpPr>
        <p:spPr>
          <a:xfrm>
            <a:off x="960120" y="2788920"/>
            <a:ext cx="10241280" cy="1417320"/>
          </a:xfrm>
          <a:prstGeom prst="roundRect">
            <a:avLst>
              <a:gd name="adj" fmla="val 5161"/>
            </a:avLst>
          </a:prstGeom>
          <a:solidFill>
            <a:srgbClr val="E9EFF7"/>
          </a:solidFill>
          <a:ln w="1524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1234440" y="2877312"/>
            <a:ext cx="1234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thesis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1234440" y="3310128"/>
            <a:ext cx="97383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Hypnotic induction reorganizes large-scale brain networks in ways that can improve emotion regulation, reduce dissociative fragmentation, and generate the integrated experiential state the paper calls Fundamental Peace.</a:t>
            </a:r>
            <a:endParaRPr lang="en-US" sz="1850" dirty="0"/>
          </a:p>
        </p:txBody>
      </p:sp>
      <p:sp>
        <p:nvSpPr>
          <p:cNvPr id="30" name="Shape 28"/>
          <p:cNvSpPr/>
          <p:nvPr/>
        </p:nvSpPr>
        <p:spPr>
          <a:xfrm>
            <a:off x="1828800" y="4709160"/>
            <a:ext cx="8503920" cy="0"/>
          </a:xfrm>
          <a:prstGeom prst="line">
            <a:avLst/>
          </a:prstGeom>
          <a:noFill/>
          <a:ln w="1778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1828800" y="4544568"/>
            <a:ext cx="310896" cy="310896"/>
          </a:xfrm>
          <a:prstGeom prst="ellipse">
            <a:avLst/>
          </a:prstGeom>
          <a:solidFill>
            <a:srgbClr val="179A67"/>
          </a:solidFill>
          <a:ln w="12700">
            <a:solidFill>
              <a:srgbClr val="179A6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1463040" y="4983480"/>
            <a:ext cx="1371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3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 definition</a:t>
            </a:r>
            <a:endParaRPr lang="en-US" sz="1230" dirty="0"/>
          </a:p>
        </p:txBody>
      </p:sp>
      <p:sp>
        <p:nvSpPr>
          <p:cNvPr id="33" name="Text 31"/>
          <p:cNvSpPr/>
          <p:nvPr/>
        </p:nvSpPr>
        <p:spPr>
          <a:xfrm>
            <a:off x="1143000" y="52395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4-component operational construct</a:t>
            </a:r>
            <a:endParaRPr lang="en-US" sz="1050" dirty="0"/>
          </a:p>
        </p:txBody>
      </p:sp>
      <p:sp>
        <p:nvSpPr>
          <p:cNvPr id="34" name="Shape 32"/>
          <p:cNvSpPr/>
          <p:nvPr/>
        </p:nvSpPr>
        <p:spPr>
          <a:xfrm>
            <a:off x="4526280" y="4544568"/>
            <a:ext cx="310896" cy="310896"/>
          </a:xfrm>
          <a:prstGeom prst="ellipse">
            <a:avLst/>
          </a:prstGeom>
          <a:solidFill>
            <a:srgbClr val="2A78DB"/>
          </a:solidFill>
          <a:ln w="1270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4160520" y="4983480"/>
            <a:ext cx="1371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3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Mechanistic model</a:t>
            </a:r>
            <a:endParaRPr lang="en-US" sz="1230" dirty="0"/>
          </a:p>
        </p:txBody>
      </p:sp>
      <p:sp>
        <p:nvSpPr>
          <p:cNvPr id="36" name="Text 34"/>
          <p:cNvSpPr/>
          <p:nvPr/>
        </p:nvSpPr>
        <p:spPr>
          <a:xfrm>
            <a:off x="3840480" y="52395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→ cognition → experience</a:t>
            </a:r>
            <a:endParaRPr lang="en-US" sz="1050" dirty="0"/>
          </a:p>
        </p:txBody>
      </p:sp>
      <p:sp>
        <p:nvSpPr>
          <p:cNvPr id="37" name="Shape 35"/>
          <p:cNvSpPr/>
          <p:nvPr/>
        </p:nvSpPr>
        <p:spPr>
          <a:xfrm>
            <a:off x="7223760" y="4544568"/>
            <a:ext cx="310896" cy="310896"/>
          </a:xfrm>
          <a:prstGeom prst="ellipse">
            <a:avLst/>
          </a:prstGeom>
          <a:solidFill>
            <a:srgbClr val="8F63C9"/>
          </a:solidFill>
          <a:ln w="12700">
            <a:solidFill>
              <a:srgbClr val="8F63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6858000" y="4983480"/>
            <a:ext cx="1371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3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Measurement path</a:t>
            </a:r>
            <a:endParaRPr lang="en-US" sz="1230" dirty="0"/>
          </a:p>
        </p:txBody>
      </p:sp>
      <p:sp>
        <p:nvSpPr>
          <p:cNvPr id="39" name="Text 37"/>
          <p:cNvSpPr/>
          <p:nvPr/>
        </p:nvSpPr>
        <p:spPr>
          <a:xfrm>
            <a:off x="6537960" y="52395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Scales, tasks, neural markers</a:t>
            </a:r>
            <a:endParaRPr lang="en-US" sz="1050" dirty="0"/>
          </a:p>
        </p:txBody>
      </p:sp>
      <p:sp>
        <p:nvSpPr>
          <p:cNvPr id="40" name="Shape 38"/>
          <p:cNvSpPr/>
          <p:nvPr/>
        </p:nvSpPr>
        <p:spPr>
          <a:xfrm>
            <a:off x="9418320" y="4544568"/>
            <a:ext cx="310896" cy="310896"/>
          </a:xfrm>
          <a:prstGeom prst="ellipse">
            <a:avLst/>
          </a:prstGeom>
          <a:solidFill>
            <a:srgbClr val="D84A4A"/>
          </a:solidFill>
          <a:ln w="12700">
            <a:solidFill>
              <a:srgbClr val="D84A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9"/>
          <p:cNvSpPr/>
          <p:nvPr/>
        </p:nvSpPr>
        <p:spPr>
          <a:xfrm>
            <a:off x="9052560" y="4983480"/>
            <a:ext cx="1371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3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Testable predictions</a:t>
            </a:r>
            <a:endParaRPr lang="en-US" sz="1230" dirty="0"/>
          </a:p>
        </p:txBody>
      </p:sp>
      <p:sp>
        <p:nvSpPr>
          <p:cNvPr id="42" name="Text 40"/>
          <p:cNvSpPr/>
          <p:nvPr/>
        </p:nvSpPr>
        <p:spPr>
          <a:xfrm>
            <a:off x="8732520" y="52395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 future experiments</a:t>
            </a:r>
            <a:endParaRPr lang="en-US" sz="1050" dirty="0"/>
          </a:p>
        </p:txBody>
      </p:sp>
      <p:sp>
        <p:nvSpPr>
          <p:cNvPr id="43" name="Shape 41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42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45" name="Text 43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Triple-Network Frame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paper uses Menon’s triple-network model to explain how hypnotic states reorganize cognition, emotion, and self-processing.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640080" y="1325880"/>
            <a:ext cx="3246120" cy="4480560"/>
          </a:xfrm>
          <a:prstGeom prst="roundRect">
            <a:avLst>
              <a:gd name="adj" fmla="val 1408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/mnt/data/user-oflTyOEHeRmgOpd6FqGk2pSn/work/peace_deck/assets/fig2_dm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34" y="1481328"/>
            <a:ext cx="2812869" cy="23317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04672" y="397764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Default Mode Network (DMN)</a:t>
            </a:r>
            <a:endParaRPr lang="en-US" sz="1420" dirty="0"/>
          </a:p>
        </p:txBody>
      </p:sp>
      <p:sp>
        <p:nvSpPr>
          <p:cNvPr id="10" name="Text 7"/>
          <p:cNvSpPr/>
          <p:nvPr/>
        </p:nvSpPr>
        <p:spPr>
          <a:xfrm>
            <a:off x="822960" y="4334256"/>
            <a:ext cx="28803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1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Self-referential thought, autobiographical memory, mind-wandering, and a continuous sense of self.</a:t>
            </a:r>
            <a:endParaRPr lang="en-US" sz="1110" dirty="0"/>
          </a:p>
        </p:txBody>
      </p:sp>
      <p:sp>
        <p:nvSpPr>
          <p:cNvPr id="11" name="Shape 8"/>
          <p:cNvSpPr/>
          <p:nvPr/>
        </p:nvSpPr>
        <p:spPr>
          <a:xfrm>
            <a:off x="4096512" y="1325880"/>
            <a:ext cx="3246120" cy="4480560"/>
          </a:xfrm>
          <a:prstGeom prst="roundRect">
            <a:avLst>
              <a:gd name="adj" fmla="val 1408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/mnt/data/user-oflTyOEHeRmgOpd6FqGk2pSn/work/peace_deck/assets/fig2_s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541" y="1481328"/>
            <a:ext cx="2768917" cy="233172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261104" y="397764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Salience Network (SaN)</a:t>
            </a:r>
            <a:endParaRPr lang="en-US" sz="1420" dirty="0"/>
          </a:p>
        </p:txBody>
      </p:sp>
      <p:sp>
        <p:nvSpPr>
          <p:cNvPr id="14" name="Text 10"/>
          <p:cNvSpPr/>
          <p:nvPr/>
        </p:nvSpPr>
        <p:spPr>
          <a:xfrm>
            <a:off x="4279392" y="4334256"/>
            <a:ext cx="28803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1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Detects what matters right now and helps switch between internal and external modes.</a:t>
            </a:r>
            <a:endParaRPr lang="en-US" sz="1110" dirty="0"/>
          </a:p>
        </p:txBody>
      </p:sp>
      <p:sp>
        <p:nvSpPr>
          <p:cNvPr id="15" name="Shape 11"/>
          <p:cNvSpPr/>
          <p:nvPr/>
        </p:nvSpPr>
        <p:spPr>
          <a:xfrm>
            <a:off x="7543800" y="1325880"/>
            <a:ext cx="3246120" cy="4480560"/>
          </a:xfrm>
          <a:prstGeom prst="roundRect">
            <a:avLst>
              <a:gd name="adj" fmla="val 1408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2" descr="/mnt/data/user-oflTyOEHeRmgOpd6FqGk2pSn/work/peace_deck/assets/fig2_ec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53" y="1481328"/>
            <a:ext cx="2820271" cy="233172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708392" y="397764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Executive Control Network (ECN)</a:t>
            </a:r>
            <a:endParaRPr lang="en-US" sz="1420" dirty="0"/>
          </a:p>
        </p:txBody>
      </p:sp>
      <p:sp>
        <p:nvSpPr>
          <p:cNvPr id="18" name="Text 13"/>
          <p:cNvSpPr/>
          <p:nvPr/>
        </p:nvSpPr>
        <p:spPr>
          <a:xfrm>
            <a:off x="7726680" y="4334256"/>
            <a:ext cx="28803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1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Goal-directed attention, working memory, cognitive flexibility, and deliberate regulation.</a:t>
            </a:r>
            <a:endParaRPr lang="en-US" sz="1110" dirty="0"/>
          </a:p>
        </p:txBody>
      </p:sp>
      <p:sp>
        <p:nvSpPr>
          <p:cNvPr id="19" name="Shape 14"/>
          <p:cNvSpPr/>
          <p:nvPr/>
        </p:nvSpPr>
        <p:spPr>
          <a:xfrm>
            <a:off x="868680" y="5897879"/>
            <a:ext cx="10424160" cy="502917"/>
          </a:xfrm>
          <a:prstGeom prst="roundRect">
            <a:avLst>
              <a:gd name="adj" fmla="val 10526"/>
            </a:avLst>
          </a:prstGeom>
          <a:solidFill>
            <a:srgbClr val="E9EFF7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5"/>
          <p:cNvSpPr/>
          <p:nvPr/>
        </p:nvSpPr>
        <p:spPr>
          <a:xfrm>
            <a:off x="1051560" y="6071616"/>
            <a:ext cx="10058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Hypnosis is proposed to matter because it changes how these networks coordinate — especially by reducing DMN dominance and strengthening ECN–SaN coordination.</a:t>
            </a:r>
            <a:endParaRPr lang="en-US" sz="1260" dirty="0"/>
          </a:p>
        </p:txBody>
      </p:sp>
      <p:sp>
        <p:nvSpPr>
          <p:cNvPr id="21" name="Shape 16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7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23" name="Text 18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Figure 1 | Network Reconfiguration → Fundamental Peace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Figure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paper’s first figure moves from baseline anti-correlation, to induction-driven reconfiguration, to the four experiential FP components.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685800" y="1078992"/>
            <a:ext cx="3108960" cy="310896"/>
          </a:xfrm>
          <a:prstGeom prst="roundRect">
            <a:avLst>
              <a:gd name="adj" fmla="val 17647"/>
            </a:avLst>
          </a:prstGeom>
          <a:solidFill>
            <a:srgbClr val="E9F3FF"/>
          </a:solidFill>
          <a:ln w="10160">
            <a:solidFill>
              <a:srgbClr val="E9F3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58952" y="1143000"/>
            <a:ext cx="29626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6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 Baseline DMN–ECN anti-correlation</a:t>
            </a:r>
            <a:endParaRPr lang="en-US" sz="1060" dirty="0"/>
          </a:p>
        </p:txBody>
      </p:sp>
      <p:sp>
        <p:nvSpPr>
          <p:cNvPr id="9" name="Shape 7"/>
          <p:cNvSpPr/>
          <p:nvPr/>
        </p:nvSpPr>
        <p:spPr>
          <a:xfrm>
            <a:off x="4050792" y="1078992"/>
            <a:ext cx="2743200" cy="310896"/>
          </a:xfrm>
          <a:prstGeom prst="roundRect">
            <a:avLst>
              <a:gd name="adj" fmla="val 17647"/>
            </a:avLst>
          </a:prstGeom>
          <a:solidFill>
            <a:srgbClr val="F7EFD7"/>
          </a:solidFill>
          <a:ln w="10160">
            <a:solidFill>
              <a:srgbClr val="F7EF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123944" y="1143000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6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  Induction + reconfiguration</a:t>
            </a:r>
            <a:endParaRPr lang="en-US" sz="1060" dirty="0"/>
          </a:p>
        </p:txBody>
      </p:sp>
      <p:sp>
        <p:nvSpPr>
          <p:cNvPr id="11" name="Shape 9"/>
          <p:cNvSpPr/>
          <p:nvPr/>
        </p:nvSpPr>
        <p:spPr>
          <a:xfrm>
            <a:off x="7022592" y="1078992"/>
            <a:ext cx="2615184" cy="310896"/>
          </a:xfrm>
          <a:prstGeom prst="roundRect">
            <a:avLst>
              <a:gd name="adj" fmla="val 17647"/>
            </a:avLst>
          </a:prstGeom>
          <a:solidFill>
            <a:srgbClr val="E8F6EF"/>
          </a:solidFill>
          <a:ln w="10160">
            <a:solidFill>
              <a:srgbClr val="E8F6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095744" y="1143000"/>
            <a:ext cx="2468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6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  Emergent FP components</a:t>
            </a:r>
            <a:endParaRPr lang="en-US" sz="1060" dirty="0"/>
          </a:p>
        </p:txBody>
      </p:sp>
      <p:pic>
        <p:nvPicPr>
          <p:cNvPr id="13" name="Image 0" descr="/mnt/data/user-oflTyOEHeRmgOpd6FqGk2pSn/work/peace_deck/docx_extract/word/media/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340" y="1481328"/>
            <a:ext cx="8273415" cy="4617720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Figure 1 from Gallardo &amp; Chetri (2026)</a:t>
            </a:r>
            <a:endParaRPr lang="en-US" sz="850" dirty="0"/>
          </a:p>
        </p:txBody>
      </p:sp>
      <p:sp>
        <p:nvSpPr>
          <p:cNvPr id="16" name="Text 13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the Evidence Base Already Supports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strongest quantitative evidence is for analgesia; the most theory-rich promise is for emotion regulation and trauma-related integration.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731520" y="1234440"/>
            <a:ext cx="3291840" cy="1115568"/>
          </a:xfrm>
          <a:prstGeom prst="roundRect">
            <a:avLst>
              <a:gd name="adj" fmla="val 4918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31520" y="1234440"/>
            <a:ext cx="109728" cy="1115568"/>
          </a:xfrm>
          <a:prstGeom prst="rect">
            <a:avLst/>
          </a:prstGeom>
          <a:solidFill>
            <a:srgbClr val="D84A4A"/>
          </a:solidFill>
          <a:ln w="12700">
            <a:solidFill>
              <a:srgbClr val="D84A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987552" y="1380744"/>
            <a:ext cx="296265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552" y="1728216"/>
            <a:ext cx="2962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controlled experimental trials</a:t>
            </a:r>
            <a:endParaRPr lang="en-US" sz="1280" dirty="0"/>
          </a:p>
        </p:txBody>
      </p:sp>
      <p:sp>
        <p:nvSpPr>
          <p:cNvPr id="11" name="Text 9"/>
          <p:cNvSpPr/>
          <p:nvPr/>
        </p:nvSpPr>
        <p:spPr>
          <a:xfrm>
            <a:off x="987552" y="2020824"/>
            <a:ext cx="29626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meta-analysis of hypnotic pain relief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4233672" y="1234440"/>
            <a:ext cx="2880360" cy="1115568"/>
          </a:xfrm>
          <a:prstGeom prst="roundRect">
            <a:avLst>
              <a:gd name="adj" fmla="val 4918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4233672" y="1234440"/>
            <a:ext cx="109728" cy="1115568"/>
          </a:xfrm>
          <a:prstGeom prst="rect">
            <a:avLst/>
          </a:prstGeom>
          <a:solidFill>
            <a:srgbClr val="2A78DB"/>
          </a:solidFill>
          <a:ln w="1270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489704" y="1380744"/>
            <a:ext cx="255117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&gt;3,600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4489704" y="1728216"/>
            <a:ext cx="255117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participants</a:t>
            </a:r>
            <a:endParaRPr lang="en-US" sz="1280" dirty="0"/>
          </a:p>
        </p:txBody>
      </p:sp>
      <p:sp>
        <p:nvSpPr>
          <p:cNvPr id="16" name="Text 14"/>
          <p:cNvSpPr/>
          <p:nvPr/>
        </p:nvSpPr>
        <p:spPr>
          <a:xfrm>
            <a:off x="4489704" y="2020824"/>
            <a:ext cx="25511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included in the Thompson et al. synthesis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7333488" y="1234440"/>
            <a:ext cx="3657600" cy="1115568"/>
          </a:xfrm>
          <a:prstGeom prst="roundRect">
            <a:avLst>
              <a:gd name="adj" fmla="val 4918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7333488" y="1234440"/>
            <a:ext cx="109728" cy="1115568"/>
          </a:xfrm>
          <a:prstGeom prst="rect">
            <a:avLst/>
          </a:prstGeom>
          <a:solidFill>
            <a:srgbClr val="179A67"/>
          </a:solidFill>
          <a:ln w="12700">
            <a:solidFill>
              <a:srgbClr val="179A6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7589520" y="1380744"/>
            <a:ext cx="3328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Robust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7589520" y="1728216"/>
            <a:ext cx="33284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 reduction effects</a:t>
            </a:r>
            <a:endParaRPr lang="en-US" sz="1280" dirty="0"/>
          </a:p>
        </p:txBody>
      </p:sp>
      <p:sp>
        <p:nvSpPr>
          <p:cNvPr id="21" name="Text 19"/>
          <p:cNvSpPr/>
          <p:nvPr/>
        </p:nvSpPr>
        <p:spPr>
          <a:xfrm>
            <a:off x="7589520" y="2020824"/>
            <a:ext cx="33284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moderated by hypnotic suggestibility</a:t>
            </a:r>
            <a:endParaRPr lang="en-US" sz="1050" dirty="0"/>
          </a:p>
        </p:txBody>
      </p:sp>
      <p:sp>
        <p:nvSpPr>
          <p:cNvPr id="22" name="Shape 20"/>
          <p:cNvSpPr/>
          <p:nvPr/>
        </p:nvSpPr>
        <p:spPr>
          <a:xfrm>
            <a:off x="749808" y="2670048"/>
            <a:ext cx="1737360" cy="347472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822960" y="2724912"/>
            <a:ext cx="15910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 stream</a:t>
            </a:r>
            <a:endParaRPr lang="en-US" sz="1220" dirty="0"/>
          </a:p>
        </p:txBody>
      </p:sp>
      <p:sp>
        <p:nvSpPr>
          <p:cNvPr id="24" name="Shape 22"/>
          <p:cNvSpPr/>
          <p:nvPr/>
        </p:nvSpPr>
        <p:spPr>
          <a:xfrm>
            <a:off x="2487168" y="2670048"/>
            <a:ext cx="4663440" cy="347472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2560320" y="2724912"/>
            <a:ext cx="451713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Representative finding from the paper</a:t>
            </a:r>
            <a:endParaRPr lang="en-US" sz="1220" dirty="0"/>
          </a:p>
        </p:txBody>
      </p:sp>
      <p:sp>
        <p:nvSpPr>
          <p:cNvPr id="26" name="Shape 24"/>
          <p:cNvSpPr/>
          <p:nvPr/>
        </p:nvSpPr>
        <p:spPr>
          <a:xfrm>
            <a:off x="7150608" y="2670048"/>
            <a:ext cx="3840480" cy="347472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7223760" y="2724912"/>
            <a:ext cx="36941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it supports</a:t>
            </a:r>
            <a:endParaRPr lang="en-US" sz="1220" dirty="0"/>
          </a:p>
        </p:txBody>
      </p:sp>
      <p:sp>
        <p:nvSpPr>
          <p:cNvPr id="28" name="Shape 26"/>
          <p:cNvSpPr/>
          <p:nvPr/>
        </p:nvSpPr>
        <p:spPr>
          <a:xfrm>
            <a:off x="749808" y="3017520"/>
            <a:ext cx="1737360" cy="658368"/>
          </a:xfrm>
          <a:prstGeom prst="rect">
            <a:avLst/>
          </a:prstGeom>
          <a:solidFill>
            <a:srgbClr val="E9F3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822960" y="3072384"/>
            <a:ext cx="159105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Neuroimaging</a:t>
            </a:r>
            <a:endParaRPr lang="en-US" sz="1220" dirty="0"/>
          </a:p>
        </p:txBody>
      </p:sp>
      <p:sp>
        <p:nvSpPr>
          <p:cNvPr id="30" name="Shape 28"/>
          <p:cNvSpPr/>
          <p:nvPr/>
        </p:nvSpPr>
        <p:spPr>
          <a:xfrm>
            <a:off x="2487168" y="3017520"/>
            <a:ext cx="466344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2560320" y="3072384"/>
            <a:ext cx="451713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Hypnotic states reliably reduce DMN activity and often strengthen ECN–SaN coordination.</a:t>
            </a:r>
            <a:endParaRPr lang="en-US" sz="1220" dirty="0"/>
          </a:p>
        </p:txBody>
      </p:sp>
      <p:sp>
        <p:nvSpPr>
          <p:cNvPr id="32" name="Shape 30"/>
          <p:cNvSpPr/>
          <p:nvPr/>
        </p:nvSpPr>
        <p:spPr>
          <a:xfrm>
            <a:off x="7150608" y="3017520"/>
            <a:ext cx="384048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7223760" y="3072384"/>
            <a:ext cx="369417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network reconfiguration hypothesis.</a:t>
            </a:r>
            <a:endParaRPr lang="en-US" sz="1220" dirty="0"/>
          </a:p>
        </p:txBody>
      </p:sp>
      <p:sp>
        <p:nvSpPr>
          <p:cNvPr id="34" name="Shape 32"/>
          <p:cNvSpPr/>
          <p:nvPr/>
        </p:nvSpPr>
        <p:spPr>
          <a:xfrm>
            <a:off x="749808" y="3675888"/>
            <a:ext cx="1737360" cy="658368"/>
          </a:xfrm>
          <a:prstGeom prst="rect">
            <a:avLst/>
          </a:prstGeom>
          <a:solidFill>
            <a:srgbClr val="FDECEC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822960" y="3730752"/>
            <a:ext cx="159105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 meta-analysis</a:t>
            </a:r>
            <a:endParaRPr lang="en-US" sz="1220" dirty="0"/>
          </a:p>
        </p:txBody>
      </p:sp>
      <p:sp>
        <p:nvSpPr>
          <p:cNvPr id="36" name="Shape 34"/>
          <p:cNvSpPr/>
          <p:nvPr/>
        </p:nvSpPr>
        <p:spPr>
          <a:xfrm>
            <a:off x="2487168" y="3675888"/>
            <a:ext cx="466344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5"/>
          <p:cNvSpPr/>
          <p:nvPr/>
        </p:nvSpPr>
        <p:spPr>
          <a:xfrm>
            <a:off x="2560320" y="3730752"/>
            <a:ext cx="451713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Hypnotic analgesia shows consistent experimental pain reduction across paradigms.</a:t>
            </a:r>
            <a:endParaRPr lang="en-US" sz="1220" dirty="0"/>
          </a:p>
        </p:txBody>
      </p:sp>
      <p:sp>
        <p:nvSpPr>
          <p:cNvPr id="38" name="Shape 36"/>
          <p:cNvSpPr/>
          <p:nvPr/>
        </p:nvSpPr>
        <p:spPr>
          <a:xfrm>
            <a:off x="7150608" y="3675888"/>
            <a:ext cx="384048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7"/>
          <p:cNvSpPr/>
          <p:nvPr/>
        </p:nvSpPr>
        <p:spPr>
          <a:xfrm>
            <a:off x="7223760" y="3730752"/>
            <a:ext cx="369417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potency is not just anecdotal.</a:t>
            </a:r>
            <a:endParaRPr lang="en-US" sz="1220" dirty="0"/>
          </a:p>
        </p:txBody>
      </p:sp>
      <p:sp>
        <p:nvSpPr>
          <p:cNvPr id="40" name="Shape 38"/>
          <p:cNvSpPr/>
          <p:nvPr/>
        </p:nvSpPr>
        <p:spPr>
          <a:xfrm>
            <a:off x="749808" y="4334256"/>
            <a:ext cx="1737360" cy="658368"/>
          </a:xfrm>
          <a:prstGeom prst="rect">
            <a:avLst/>
          </a:prstGeom>
          <a:solidFill>
            <a:srgbClr val="F7EFD7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9"/>
          <p:cNvSpPr/>
          <p:nvPr/>
        </p:nvSpPr>
        <p:spPr>
          <a:xfrm>
            <a:off x="822960" y="4389120"/>
            <a:ext cx="159105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Pediatric procedures</a:t>
            </a:r>
            <a:endParaRPr lang="en-US" sz="1220" dirty="0"/>
          </a:p>
        </p:txBody>
      </p:sp>
      <p:sp>
        <p:nvSpPr>
          <p:cNvPr id="42" name="Shape 40"/>
          <p:cNvSpPr/>
          <p:nvPr/>
        </p:nvSpPr>
        <p:spPr>
          <a:xfrm>
            <a:off x="2487168" y="4334256"/>
            <a:ext cx="466344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41"/>
          <p:cNvSpPr/>
          <p:nvPr/>
        </p:nvSpPr>
        <p:spPr>
          <a:xfrm>
            <a:off x="2560320" y="4389120"/>
            <a:ext cx="451713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 supports reduced anxiety, needle distress, pain, and peri-procedural burden.</a:t>
            </a:r>
            <a:endParaRPr lang="en-US" sz="1220" dirty="0"/>
          </a:p>
        </p:txBody>
      </p:sp>
      <p:sp>
        <p:nvSpPr>
          <p:cNvPr id="44" name="Shape 42"/>
          <p:cNvSpPr/>
          <p:nvPr/>
        </p:nvSpPr>
        <p:spPr>
          <a:xfrm>
            <a:off x="7150608" y="4334256"/>
            <a:ext cx="384048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43"/>
          <p:cNvSpPr/>
          <p:nvPr/>
        </p:nvSpPr>
        <p:spPr>
          <a:xfrm>
            <a:off x="7223760" y="4389120"/>
            <a:ext cx="369417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Hypnosis is clinically versatile beyond adult pain.</a:t>
            </a:r>
            <a:endParaRPr lang="en-US" sz="1220" dirty="0"/>
          </a:p>
        </p:txBody>
      </p:sp>
      <p:sp>
        <p:nvSpPr>
          <p:cNvPr id="46" name="Shape 44"/>
          <p:cNvSpPr/>
          <p:nvPr/>
        </p:nvSpPr>
        <p:spPr>
          <a:xfrm>
            <a:off x="749808" y="4992624"/>
            <a:ext cx="1737360" cy="658368"/>
          </a:xfrm>
          <a:prstGeom prst="rect">
            <a:avLst/>
          </a:prstGeom>
          <a:solidFill>
            <a:srgbClr val="F3ECFB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45"/>
          <p:cNvSpPr/>
          <p:nvPr/>
        </p:nvSpPr>
        <p:spPr>
          <a:xfrm>
            <a:off x="822960" y="5047488"/>
            <a:ext cx="159105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Trauma / dysregulation</a:t>
            </a:r>
            <a:endParaRPr lang="en-US" sz="1220" dirty="0"/>
          </a:p>
        </p:txBody>
      </p:sp>
      <p:sp>
        <p:nvSpPr>
          <p:cNvPr id="48" name="Shape 46"/>
          <p:cNvSpPr/>
          <p:nvPr/>
        </p:nvSpPr>
        <p:spPr>
          <a:xfrm>
            <a:off x="2487168" y="4992624"/>
            <a:ext cx="466344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47"/>
          <p:cNvSpPr/>
          <p:nvPr/>
        </p:nvSpPr>
        <p:spPr>
          <a:xfrm>
            <a:off x="2560320" y="5047488"/>
            <a:ext cx="451713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work suggests gains in dissociation and emotional dysregulation when carefully applied.</a:t>
            </a:r>
            <a:endParaRPr lang="en-US" sz="1220" dirty="0"/>
          </a:p>
        </p:txBody>
      </p:sp>
      <p:sp>
        <p:nvSpPr>
          <p:cNvPr id="50" name="Shape 48"/>
          <p:cNvSpPr/>
          <p:nvPr/>
        </p:nvSpPr>
        <p:spPr>
          <a:xfrm>
            <a:off x="7150608" y="4992624"/>
            <a:ext cx="3840480" cy="65836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49"/>
          <p:cNvSpPr/>
          <p:nvPr/>
        </p:nvSpPr>
        <p:spPr>
          <a:xfrm>
            <a:off x="7223760" y="5047488"/>
            <a:ext cx="369417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Integration mechanisms deserve direct testing.</a:t>
            </a:r>
            <a:endParaRPr lang="en-US" sz="1220" dirty="0"/>
          </a:p>
        </p:txBody>
      </p:sp>
      <p:sp>
        <p:nvSpPr>
          <p:cNvPr id="52" name="Shape 50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51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54" name="Text 52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Individual Differences Matter: Suggestibility and Assessment</a:t>
            </a:r>
            <a:endParaRPr lang="en-US" sz="20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Assessment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Hypnotic responsiveness is trait-like, clinically relevant, and important for tailoring expectations and methods.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749808" y="1325880"/>
            <a:ext cx="3977640" cy="2331720"/>
          </a:xfrm>
          <a:prstGeom prst="roundRect">
            <a:avLst>
              <a:gd name="adj" fmla="val 1961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60120" y="1554480"/>
            <a:ext cx="3566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Approximate population distribution</a:t>
            </a:r>
            <a:endParaRPr lang="en-US" sz="1480" dirty="0"/>
          </a:p>
        </p:txBody>
      </p:sp>
      <p:sp>
        <p:nvSpPr>
          <p:cNvPr id="9" name="Shape 7"/>
          <p:cNvSpPr/>
          <p:nvPr/>
        </p:nvSpPr>
        <p:spPr>
          <a:xfrm>
            <a:off x="987552" y="2148840"/>
            <a:ext cx="438912" cy="384048"/>
          </a:xfrm>
          <a:prstGeom prst="rect">
            <a:avLst/>
          </a:prstGeom>
          <a:solidFill>
            <a:srgbClr val="2A78DB"/>
          </a:solidFill>
          <a:ln w="10160">
            <a:solidFill>
              <a:srgbClr val="2A7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426464" y="2148840"/>
            <a:ext cx="2633472" cy="384048"/>
          </a:xfrm>
          <a:prstGeom prst="rect">
            <a:avLst/>
          </a:prstGeom>
          <a:solidFill>
            <a:srgbClr val="D4A72C"/>
          </a:solidFill>
          <a:ln w="10160">
            <a:solidFill>
              <a:srgbClr val="D4A7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059936" y="2148840"/>
            <a:ext cx="438912" cy="384048"/>
          </a:xfrm>
          <a:prstGeom prst="rect">
            <a:avLst/>
          </a:prstGeom>
          <a:solidFill>
            <a:srgbClr val="D84A4A"/>
          </a:solidFill>
          <a:ln w="10160">
            <a:solidFill>
              <a:srgbClr val="D84A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78408" y="2633472"/>
            <a:ext cx="4206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8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</a:t>
            </a:r>
            <a:endParaRPr lang="en-US" sz="1080" dirty="0"/>
          </a:p>
          <a:p>
            <a:pPr marL="0" indent="0" algn="ctr">
              <a:buNone/>
            </a:pPr>
            <a:r>
              <a:rPr lang="en-US" sz="1080" b="1" dirty="0">
                <a:solidFill>
                  <a:srgbClr val="2A7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10–15%</a:t>
            </a:r>
            <a:endParaRPr lang="en-US" sz="1080" dirty="0"/>
          </a:p>
        </p:txBody>
      </p:sp>
      <p:sp>
        <p:nvSpPr>
          <p:cNvPr id="13" name="Text 11"/>
          <p:cNvSpPr/>
          <p:nvPr/>
        </p:nvSpPr>
        <p:spPr>
          <a:xfrm>
            <a:off x="1746504" y="2651760"/>
            <a:ext cx="1371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8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Moderate</a:t>
            </a:r>
            <a:endParaRPr lang="en-US" sz="1080" dirty="0"/>
          </a:p>
          <a:p>
            <a:pPr marL="0" indent="0" algn="ctr">
              <a:buNone/>
            </a:pPr>
            <a:r>
              <a:rPr lang="en-US" sz="1080" b="1" dirty="0">
                <a:solidFill>
                  <a:srgbClr val="D4A72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70–80%</a:t>
            </a:r>
            <a:endParaRPr lang="en-US" sz="1080" dirty="0"/>
          </a:p>
        </p:txBody>
      </p:sp>
      <p:sp>
        <p:nvSpPr>
          <p:cNvPr id="14" name="Text 12"/>
          <p:cNvSpPr/>
          <p:nvPr/>
        </p:nvSpPr>
        <p:spPr>
          <a:xfrm>
            <a:off x="4069080" y="2633472"/>
            <a:ext cx="4206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8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</a:t>
            </a:r>
            <a:endParaRPr lang="en-US" sz="1080" dirty="0"/>
          </a:p>
          <a:p>
            <a:pPr marL="0" indent="0" algn="ctr">
              <a:buNone/>
            </a:pPr>
            <a:r>
              <a:rPr lang="en-US" sz="108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10–15%</a:t>
            </a:r>
            <a:endParaRPr lang="en-US" sz="1080" dirty="0"/>
          </a:p>
        </p:txBody>
      </p:sp>
      <p:sp>
        <p:nvSpPr>
          <p:cNvPr id="15" name="Text 13"/>
          <p:cNvSpPr/>
          <p:nvPr/>
        </p:nvSpPr>
        <p:spPr>
          <a:xfrm>
            <a:off x="969264" y="3108960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Stronger responsiveness often predicts larger clinical effects — especially in analgesia — but low hypnotizability does not eliminate therapeutic benefit.</a:t>
            </a:r>
            <a:endParaRPr lang="en-US" sz="1070" dirty="0"/>
          </a:p>
        </p:txBody>
      </p:sp>
      <p:sp>
        <p:nvSpPr>
          <p:cNvPr id="16" name="Shape 14"/>
          <p:cNvSpPr/>
          <p:nvPr/>
        </p:nvSpPr>
        <p:spPr>
          <a:xfrm>
            <a:off x="4983480" y="1298448"/>
            <a:ext cx="960120" cy="329184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056632" y="1353312"/>
            <a:ext cx="8138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Instrument</a:t>
            </a:r>
            <a:endParaRPr lang="en-US" sz="1170" dirty="0"/>
          </a:p>
        </p:txBody>
      </p:sp>
      <p:sp>
        <p:nvSpPr>
          <p:cNvPr id="18" name="Shape 16"/>
          <p:cNvSpPr/>
          <p:nvPr/>
        </p:nvSpPr>
        <p:spPr>
          <a:xfrm>
            <a:off x="5943600" y="1298448"/>
            <a:ext cx="2560320" cy="329184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016752" y="1353312"/>
            <a:ext cx="24140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</a:t>
            </a:r>
            <a:endParaRPr lang="en-US" sz="1170" dirty="0"/>
          </a:p>
        </p:txBody>
      </p:sp>
      <p:sp>
        <p:nvSpPr>
          <p:cNvPr id="20" name="Shape 18"/>
          <p:cNvSpPr/>
          <p:nvPr/>
        </p:nvSpPr>
        <p:spPr>
          <a:xfrm>
            <a:off x="8503920" y="1298448"/>
            <a:ext cx="731520" cy="329184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8577072" y="1353312"/>
            <a:ext cx="5852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</a:t>
            </a:r>
            <a:endParaRPr lang="en-US" sz="1170" dirty="0"/>
          </a:p>
        </p:txBody>
      </p:sp>
      <p:sp>
        <p:nvSpPr>
          <p:cNvPr id="22" name="Shape 20"/>
          <p:cNvSpPr/>
          <p:nvPr/>
        </p:nvSpPr>
        <p:spPr>
          <a:xfrm>
            <a:off x="9235440" y="1298448"/>
            <a:ext cx="1645920" cy="329184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9308592" y="1353312"/>
            <a:ext cx="14996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use</a:t>
            </a:r>
            <a:endParaRPr lang="en-US" sz="1170" dirty="0"/>
          </a:p>
        </p:txBody>
      </p:sp>
      <p:sp>
        <p:nvSpPr>
          <p:cNvPr id="24" name="Shape 22"/>
          <p:cNvSpPr/>
          <p:nvPr/>
        </p:nvSpPr>
        <p:spPr>
          <a:xfrm>
            <a:off x="4983480" y="1627632"/>
            <a:ext cx="960120" cy="621792"/>
          </a:xfrm>
          <a:prstGeom prst="rect">
            <a:avLst/>
          </a:prstGeom>
          <a:solidFill>
            <a:srgbClr val="E9EFF7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5056632" y="1682496"/>
            <a:ext cx="81381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7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SHSS</a:t>
            </a:r>
            <a:endParaRPr lang="en-US" sz="1170" dirty="0"/>
          </a:p>
        </p:txBody>
      </p:sp>
      <p:sp>
        <p:nvSpPr>
          <p:cNvPr id="26" name="Shape 24"/>
          <p:cNvSpPr/>
          <p:nvPr/>
        </p:nvSpPr>
        <p:spPr>
          <a:xfrm>
            <a:off x="5943600" y="1627632"/>
            <a:ext cx="2560320" cy="621792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016752" y="1682496"/>
            <a:ext cx="241401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7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Individual standardized induction + suggestions</a:t>
            </a:r>
            <a:endParaRPr lang="en-US" sz="1170" dirty="0"/>
          </a:p>
        </p:txBody>
      </p:sp>
      <p:sp>
        <p:nvSpPr>
          <p:cNvPr id="28" name="Shape 26"/>
          <p:cNvSpPr/>
          <p:nvPr/>
        </p:nvSpPr>
        <p:spPr>
          <a:xfrm>
            <a:off x="8503920" y="1627632"/>
            <a:ext cx="731520" cy="621792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8577072" y="1682496"/>
            <a:ext cx="58521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7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~60 min</a:t>
            </a:r>
            <a:endParaRPr lang="en-US" sz="1170" dirty="0"/>
          </a:p>
        </p:txBody>
      </p:sp>
      <p:sp>
        <p:nvSpPr>
          <p:cNvPr id="30" name="Shape 28"/>
          <p:cNvSpPr/>
          <p:nvPr/>
        </p:nvSpPr>
        <p:spPr>
          <a:xfrm>
            <a:off x="9235440" y="1627632"/>
            <a:ext cx="1645920" cy="621792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9308592" y="1682496"/>
            <a:ext cx="149961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7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 gold standard</a:t>
            </a:r>
            <a:endParaRPr lang="en-US" sz="1170" dirty="0"/>
          </a:p>
        </p:txBody>
      </p:sp>
      <p:sp>
        <p:nvSpPr>
          <p:cNvPr id="32" name="Shape 30"/>
          <p:cNvSpPr/>
          <p:nvPr/>
        </p:nvSpPr>
        <p:spPr>
          <a:xfrm>
            <a:off x="4983480" y="2249424"/>
            <a:ext cx="960120" cy="621792"/>
          </a:xfrm>
          <a:prstGeom prst="rect">
            <a:avLst/>
          </a:prstGeom>
          <a:solidFill>
            <a:srgbClr val="E9EFF7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5056632" y="2304288"/>
            <a:ext cx="81381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7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HGSHS</a:t>
            </a:r>
            <a:endParaRPr lang="en-US" sz="1170" dirty="0"/>
          </a:p>
        </p:txBody>
      </p:sp>
      <p:sp>
        <p:nvSpPr>
          <p:cNvPr id="34" name="Shape 32"/>
          <p:cNvSpPr/>
          <p:nvPr/>
        </p:nvSpPr>
        <p:spPr>
          <a:xfrm>
            <a:off x="5943600" y="2249424"/>
            <a:ext cx="2560320" cy="621792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6016752" y="2304288"/>
            <a:ext cx="241401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7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Group administration</a:t>
            </a:r>
            <a:endParaRPr lang="en-US" sz="1170" dirty="0"/>
          </a:p>
        </p:txBody>
      </p:sp>
      <p:sp>
        <p:nvSpPr>
          <p:cNvPr id="36" name="Shape 34"/>
          <p:cNvSpPr/>
          <p:nvPr/>
        </p:nvSpPr>
        <p:spPr>
          <a:xfrm>
            <a:off x="8503920" y="2249424"/>
            <a:ext cx="731520" cy="621792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5"/>
          <p:cNvSpPr/>
          <p:nvPr/>
        </p:nvSpPr>
        <p:spPr>
          <a:xfrm>
            <a:off x="8577072" y="2304288"/>
            <a:ext cx="58521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7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Shorter</a:t>
            </a:r>
            <a:endParaRPr lang="en-US" sz="1170" dirty="0"/>
          </a:p>
        </p:txBody>
      </p:sp>
      <p:sp>
        <p:nvSpPr>
          <p:cNvPr id="38" name="Shape 36"/>
          <p:cNvSpPr/>
          <p:nvPr/>
        </p:nvSpPr>
        <p:spPr>
          <a:xfrm>
            <a:off x="9235440" y="2249424"/>
            <a:ext cx="1645920" cy="621792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7"/>
          <p:cNvSpPr/>
          <p:nvPr/>
        </p:nvSpPr>
        <p:spPr>
          <a:xfrm>
            <a:off x="9308592" y="2304288"/>
            <a:ext cx="149961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7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Screening larger samples</a:t>
            </a:r>
            <a:endParaRPr lang="en-US" sz="1170" dirty="0"/>
          </a:p>
        </p:txBody>
      </p:sp>
      <p:sp>
        <p:nvSpPr>
          <p:cNvPr id="40" name="Shape 38"/>
          <p:cNvSpPr/>
          <p:nvPr/>
        </p:nvSpPr>
        <p:spPr>
          <a:xfrm>
            <a:off x="4983480" y="2871216"/>
            <a:ext cx="960120" cy="621792"/>
          </a:xfrm>
          <a:prstGeom prst="rect">
            <a:avLst/>
          </a:prstGeom>
          <a:solidFill>
            <a:srgbClr val="F7EFD7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9"/>
          <p:cNvSpPr/>
          <p:nvPr/>
        </p:nvSpPr>
        <p:spPr>
          <a:xfrm>
            <a:off x="5056632" y="2926080"/>
            <a:ext cx="81381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7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HIP</a:t>
            </a:r>
            <a:endParaRPr lang="en-US" sz="1170" dirty="0"/>
          </a:p>
        </p:txBody>
      </p:sp>
      <p:sp>
        <p:nvSpPr>
          <p:cNvPr id="42" name="Shape 40"/>
          <p:cNvSpPr/>
          <p:nvPr/>
        </p:nvSpPr>
        <p:spPr>
          <a:xfrm>
            <a:off x="5943600" y="2871216"/>
            <a:ext cx="2560320" cy="621792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41"/>
          <p:cNvSpPr/>
          <p:nvPr/>
        </p:nvSpPr>
        <p:spPr>
          <a:xfrm>
            <a:off x="6016752" y="2926080"/>
            <a:ext cx="241401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7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Brief clinical induction profile</a:t>
            </a:r>
            <a:endParaRPr lang="en-US" sz="1170" dirty="0"/>
          </a:p>
        </p:txBody>
      </p:sp>
      <p:sp>
        <p:nvSpPr>
          <p:cNvPr id="44" name="Shape 42"/>
          <p:cNvSpPr/>
          <p:nvPr/>
        </p:nvSpPr>
        <p:spPr>
          <a:xfrm>
            <a:off x="8503920" y="2871216"/>
            <a:ext cx="731520" cy="621792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43"/>
          <p:cNvSpPr/>
          <p:nvPr/>
        </p:nvSpPr>
        <p:spPr>
          <a:xfrm>
            <a:off x="8577072" y="2926080"/>
            <a:ext cx="58521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7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5–10 min</a:t>
            </a:r>
            <a:endParaRPr lang="en-US" sz="1170" dirty="0"/>
          </a:p>
        </p:txBody>
      </p:sp>
      <p:sp>
        <p:nvSpPr>
          <p:cNvPr id="46" name="Shape 44"/>
          <p:cNvSpPr/>
          <p:nvPr/>
        </p:nvSpPr>
        <p:spPr>
          <a:xfrm>
            <a:off x="9235440" y="2871216"/>
            <a:ext cx="1645920" cy="621792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45"/>
          <p:cNvSpPr/>
          <p:nvPr/>
        </p:nvSpPr>
        <p:spPr>
          <a:xfrm>
            <a:off x="9308592" y="2926080"/>
            <a:ext cx="149961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7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tailoring and feasibility</a:t>
            </a:r>
            <a:endParaRPr lang="en-US" sz="1170" dirty="0"/>
          </a:p>
        </p:txBody>
      </p:sp>
      <p:sp>
        <p:nvSpPr>
          <p:cNvPr id="48" name="Shape 46"/>
          <p:cNvSpPr/>
          <p:nvPr/>
        </p:nvSpPr>
        <p:spPr>
          <a:xfrm>
            <a:off x="4983480" y="4041648"/>
            <a:ext cx="6080760" cy="1481328"/>
          </a:xfrm>
          <a:prstGeom prst="roundRect">
            <a:avLst>
              <a:gd name="adj" fmla="val 3086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47"/>
          <p:cNvSpPr/>
          <p:nvPr/>
        </p:nvSpPr>
        <p:spPr>
          <a:xfrm>
            <a:off x="5230368" y="4279392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b="1" dirty="0">
                <a:solidFill>
                  <a:srgbClr val="1E2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implication</a:t>
            </a:r>
            <a:endParaRPr lang="en-US" sz="1420" dirty="0"/>
          </a:p>
        </p:txBody>
      </p:sp>
      <p:sp>
        <p:nvSpPr>
          <p:cNvPr id="50" name="Text 48"/>
          <p:cNvSpPr/>
          <p:nvPr/>
        </p:nvSpPr>
        <p:spPr>
          <a:xfrm>
            <a:off x="5230368" y="4590288"/>
            <a:ext cx="565099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12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assessment to set expectations and choose induction style.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2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HIP is especially practical when time is limited in medical or psychiatric settings.</a:t>
            </a: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20" b="1" dirty="0">
                <a:solidFill>
                  <a:srgbClr val="D8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1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paper emphasizes that clinical benefit is still possible without “classic” hypnotic phenomena.</a:t>
            </a:r>
            <a:endParaRPr lang="en-US" sz="1120" dirty="0"/>
          </a:p>
        </p:txBody>
      </p:sp>
      <p:sp>
        <p:nvSpPr>
          <p:cNvPr id="51" name="Shape 49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50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53" name="Text 51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Fundamental Peace: The Paper’s Core Construct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 is defined as a dynamic state of integrated regulatory capacity — not merely calmness, positivity, or non-reactivity.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749808" y="1325880"/>
            <a:ext cx="4937760" cy="4526280"/>
          </a:xfrm>
          <a:prstGeom prst="roundRect">
            <a:avLst>
              <a:gd name="adj" fmla="val 1212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24128" y="1609344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Working definition</a:t>
            </a:r>
            <a:endParaRPr lang="en-US" sz="1380" dirty="0"/>
          </a:p>
        </p:txBody>
      </p:sp>
      <p:sp>
        <p:nvSpPr>
          <p:cNvPr id="9" name="Text 7"/>
          <p:cNvSpPr/>
          <p:nvPr/>
        </p:nvSpPr>
        <p:spPr>
          <a:xfrm>
            <a:off x="1024128" y="1901952"/>
            <a:ext cx="43159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“Integrated regulatory capacity under changing conditions.”</a:t>
            </a:r>
            <a:endParaRPr lang="en-US" sz="2250" dirty="0"/>
          </a:p>
        </p:txBody>
      </p:sp>
      <p:sp>
        <p:nvSpPr>
          <p:cNvPr id="10" name="Text 8"/>
          <p:cNvSpPr/>
          <p:nvPr/>
        </p:nvSpPr>
        <p:spPr>
          <a:xfrm>
            <a:off x="1024128" y="2651760"/>
            <a:ext cx="4343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6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Operationally, the paper defines FP as a dynamic neuro-experiential state characterized by four mutually reinforcing qualities:</a:t>
            </a:r>
            <a:endParaRPr lang="en-US" sz="1360" dirty="0"/>
          </a:p>
        </p:txBody>
      </p:sp>
      <p:sp>
        <p:nvSpPr>
          <p:cNvPr id="11" name="Text 9"/>
          <p:cNvSpPr/>
          <p:nvPr/>
        </p:nvSpPr>
        <p:spPr>
          <a:xfrm>
            <a:off x="1060704" y="3200400"/>
            <a:ext cx="4160520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4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flexible attentional control without effortful suppression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4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emotional coherence across self-states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4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reduced self-referential rigidity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b="1" dirty="0">
                <a:solidFill>
                  <a:srgbClr val="179A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40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compassionate self-awareness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960120" y="4956048"/>
            <a:ext cx="4572000" cy="512064"/>
          </a:xfrm>
          <a:prstGeom prst="roundRect">
            <a:avLst>
              <a:gd name="adj" fmla="val 8929"/>
            </a:avLst>
          </a:prstGeom>
          <a:solidFill>
            <a:srgbClr val="F3ECFB"/>
          </a:solidFill>
          <a:ln w="10160">
            <a:solidFill>
              <a:srgbClr val="8F63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115568" y="5093208"/>
            <a:ext cx="4251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40" b="1" dirty="0">
                <a:solidFill>
                  <a:srgbClr val="8F63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just equanimity. Not just well-being. Not just flow.</a:t>
            </a:r>
            <a:endParaRPr lang="en-US" sz="1240" dirty="0"/>
          </a:p>
        </p:txBody>
      </p:sp>
      <p:sp>
        <p:nvSpPr>
          <p:cNvPr id="14" name="Shape 12"/>
          <p:cNvSpPr/>
          <p:nvPr/>
        </p:nvSpPr>
        <p:spPr>
          <a:xfrm>
            <a:off x="5989320" y="1325880"/>
            <a:ext cx="5468112" cy="4526280"/>
          </a:xfrm>
          <a:prstGeom prst="roundRect">
            <a:avLst>
              <a:gd name="adj" fmla="val 1212"/>
            </a:avLst>
          </a:prstGeom>
          <a:solidFill>
            <a:srgbClr val="FFFFFF"/>
          </a:solidFill>
          <a:ln w="1270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0" descr="/mnt/data/user-oflTyOEHeRmgOpd6FqGk2pSn/work/peace_deck/assets/fig1_panel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914" y="1572768"/>
            <a:ext cx="3161211" cy="4023360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Gallardo &amp; Chetri (2026)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256032"/>
            <a:ext cx="8778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025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1 | FP Components, Neural Correlates, and Measures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594360" y="749808"/>
            <a:ext cx="10927080" cy="0"/>
          </a:xfrm>
          <a:prstGeom prst="line">
            <a:avLst/>
          </a:prstGeom>
          <a:noFill/>
          <a:ln w="1397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21240" y="228600"/>
            <a:ext cx="1645920" cy="310896"/>
          </a:xfrm>
          <a:prstGeom prst="roundRect">
            <a:avLst>
              <a:gd name="adj" fmla="val 17647"/>
            </a:avLst>
          </a:prstGeom>
          <a:solidFill>
            <a:srgbClr val="FFFFFF"/>
          </a:solidFill>
          <a:ln w="10160">
            <a:solidFill>
              <a:srgbClr val="1738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5248" y="283464"/>
            <a:ext cx="1517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738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94360" y="859536"/>
            <a:ext cx="10972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the operational heart of the paper: each FP component is tied to a distinct neural pattern and a concrete measurement strategy.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676656" y="1234440"/>
            <a:ext cx="1920240" cy="365760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49808" y="1289304"/>
            <a:ext cx="177393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 component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2596896" y="1234440"/>
            <a:ext cx="3063240" cy="365760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2670048" y="1289304"/>
            <a:ext cx="291693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Operational definition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660136" y="1234440"/>
            <a:ext cx="2514600" cy="365760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733288" y="1289304"/>
            <a:ext cx="23682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Neural correlate</a:t>
            </a:r>
            <a:endParaRPr lang="en-US" sz="1220" dirty="0"/>
          </a:p>
        </p:txBody>
      </p:sp>
      <p:sp>
        <p:nvSpPr>
          <p:cNvPr id="13" name="Shape 11"/>
          <p:cNvSpPr/>
          <p:nvPr/>
        </p:nvSpPr>
        <p:spPr>
          <a:xfrm>
            <a:off x="8174736" y="1234440"/>
            <a:ext cx="2834640" cy="365760"/>
          </a:xfrm>
          <a:prstGeom prst="rect">
            <a:avLst/>
          </a:prstGeom>
          <a:solidFill>
            <a:srgbClr val="10253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247888" y="1289304"/>
            <a:ext cx="268833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Measurement approach</a:t>
            </a:r>
            <a:endParaRPr lang="en-US" sz="1220" dirty="0"/>
          </a:p>
        </p:txBody>
      </p:sp>
      <p:sp>
        <p:nvSpPr>
          <p:cNvPr id="15" name="Shape 13"/>
          <p:cNvSpPr/>
          <p:nvPr/>
        </p:nvSpPr>
        <p:spPr>
          <a:xfrm>
            <a:off x="676656" y="1600200"/>
            <a:ext cx="1920240" cy="1024128"/>
          </a:xfrm>
          <a:prstGeom prst="rect">
            <a:avLst/>
          </a:prstGeom>
          <a:solidFill>
            <a:srgbClr val="E8F6E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49808" y="1655064"/>
            <a:ext cx="17739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Flexible attentional control</a:t>
            </a:r>
            <a:endParaRPr lang="en-US" sz="1220" dirty="0"/>
          </a:p>
        </p:txBody>
      </p:sp>
      <p:sp>
        <p:nvSpPr>
          <p:cNvPr id="17" name="Shape 15"/>
          <p:cNvSpPr/>
          <p:nvPr/>
        </p:nvSpPr>
        <p:spPr>
          <a:xfrm>
            <a:off x="2596896" y="1600200"/>
            <a:ext cx="3063240" cy="102412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2670048" y="1655064"/>
            <a:ext cx="29169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 and sustain attention without continuous effortful suppression.</a:t>
            </a:r>
            <a:endParaRPr lang="en-US" sz="1220" dirty="0"/>
          </a:p>
        </p:txBody>
      </p:sp>
      <p:sp>
        <p:nvSpPr>
          <p:cNvPr id="19" name="Shape 17"/>
          <p:cNvSpPr/>
          <p:nvPr/>
        </p:nvSpPr>
        <p:spPr>
          <a:xfrm>
            <a:off x="5660136" y="1600200"/>
            <a:ext cx="2514600" cy="102412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5733288" y="1655064"/>
            <a:ext cx="236829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Enhanced ECN–SaN coupling; greater dlPFC–ACC coordination.</a:t>
            </a:r>
            <a:endParaRPr lang="en-US" sz="1220" dirty="0"/>
          </a:p>
        </p:txBody>
      </p:sp>
      <p:sp>
        <p:nvSpPr>
          <p:cNvPr id="21" name="Shape 19"/>
          <p:cNvSpPr/>
          <p:nvPr/>
        </p:nvSpPr>
        <p:spPr>
          <a:xfrm>
            <a:off x="8174736" y="1600200"/>
            <a:ext cx="2834640" cy="102412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8247888" y="1655064"/>
            <a:ext cx="26883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SART / ANT; attentional flexibility tasks; absorption scales.</a:t>
            </a:r>
            <a:endParaRPr lang="en-US" sz="1220" dirty="0"/>
          </a:p>
        </p:txBody>
      </p:sp>
      <p:sp>
        <p:nvSpPr>
          <p:cNvPr id="23" name="Shape 21"/>
          <p:cNvSpPr/>
          <p:nvPr/>
        </p:nvSpPr>
        <p:spPr>
          <a:xfrm>
            <a:off x="676656" y="2624328"/>
            <a:ext cx="1920240" cy="1024128"/>
          </a:xfrm>
          <a:prstGeom prst="rect">
            <a:avLst/>
          </a:prstGeom>
          <a:solidFill>
            <a:srgbClr val="F3ECFB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749808" y="2679192"/>
            <a:ext cx="17739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Emotional coherence</a:t>
            </a:r>
            <a:endParaRPr lang="en-US" sz="1220" dirty="0"/>
          </a:p>
        </p:txBody>
      </p:sp>
      <p:sp>
        <p:nvSpPr>
          <p:cNvPr id="25" name="Shape 23"/>
          <p:cNvSpPr/>
          <p:nvPr/>
        </p:nvSpPr>
        <p:spPr>
          <a:xfrm>
            <a:off x="2596896" y="2624328"/>
            <a:ext cx="3063240" cy="102412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2670048" y="2679192"/>
            <a:ext cx="29169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Integration across self-states without dissociative fragmentation.</a:t>
            </a:r>
            <a:endParaRPr lang="en-US" sz="1220" dirty="0"/>
          </a:p>
        </p:txBody>
      </p:sp>
      <p:sp>
        <p:nvSpPr>
          <p:cNvPr id="27" name="Shape 25"/>
          <p:cNvSpPr/>
          <p:nvPr/>
        </p:nvSpPr>
        <p:spPr>
          <a:xfrm>
            <a:off x="5660136" y="2624328"/>
            <a:ext cx="2514600" cy="102412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5733288" y="2679192"/>
            <a:ext cx="236829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Flexible DMN–ECN connectivity; reduced rigid anti-correlation.</a:t>
            </a:r>
            <a:endParaRPr lang="en-US" sz="1220" dirty="0"/>
          </a:p>
        </p:txBody>
      </p:sp>
      <p:sp>
        <p:nvSpPr>
          <p:cNvPr id="29" name="Shape 27"/>
          <p:cNvSpPr/>
          <p:nvPr/>
        </p:nvSpPr>
        <p:spPr>
          <a:xfrm>
            <a:off x="8174736" y="2624328"/>
            <a:ext cx="2834640" cy="102412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8247888" y="2679192"/>
            <a:ext cx="26883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Narrative coherence coding; dissociation scales; autobiographical integration tasks.</a:t>
            </a:r>
            <a:endParaRPr lang="en-US" sz="1220" dirty="0"/>
          </a:p>
        </p:txBody>
      </p:sp>
      <p:sp>
        <p:nvSpPr>
          <p:cNvPr id="31" name="Shape 29"/>
          <p:cNvSpPr/>
          <p:nvPr/>
        </p:nvSpPr>
        <p:spPr>
          <a:xfrm>
            <a:off x="676656" y="3648456"/>
            <a:ext cx="1920240" cy="1024128"/>
          </a:xfrm>
          <a:prstGeom prst="rect">
            <a:avLst/>
          </a:prstGeom>
          <a:solidFill>
            <a:srgbClr val="E9F3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749808" y="3703320"/>
            <a:ext cx="17739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Reduced self-referential rigidity</a:t>
            </a:r>
            <a:endParaRPr lang="en-US" sz="1220" dirty="0"/>
          </a:p>
        </p:txBody>
      </p:sp>
      <p:sp>
        <p:nvSpPr>
          <p:cNvPr id="33" name="Shape 31"/>
          <p:cNvSpPr/>
          <p:nvPr/>
        </p:nvSpPr>
        <p:spPr>
          <a:xfrm>
            <a:off x="2596896" y="3648456"/>
            <a:ext cx="3063240" cy="102412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2670048" y="3703320"/>
            <a:ext cx="29169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Less repetitive, rigid, self-focused thinking and rumination.</a:t>
            </a:r>
            <a:endParaRPr lang="en-US" sz="1220" dirty="0"/>
          </a:p>
        </p:txBody>
      </p:sp>
      <p:sp>
        <p:nvSpPr>
          <p:cNvPr id="35" name="Shape 33"/>
          <p:cNvSpPr/>
          <p:nvPr/>
        </p:nvSpPr>
        <p:spPr>
          <a:xfrm>
            <a:off x="5660136" y="3648456"/>
            <a:ext cx="2514600" cy="102412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5733288" y="3703320"/>
            <a:ext cx="236829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Reduced DMN activity in PCC / mPFC; lower DMN connectivity.</a:t>
            </a:r>
            <a:endParaRPr lang="en-US" sz="1220" dirty="0"/>
          </a:p>
        </p:txBody>
      </p:sp>
      <p:sp>
        <p:nvSpPr>
          <p:cNvPr id="37" name="Shape 35"/>
          <p:cNvSpPr/>
          <p:nvPr/>
        </p:nvSpPr>
        <p:spPr>
          <a:xfrm>
            <a:off x="8174736" y="3648456"/>
            <a:ext cx="2834640" cy="102412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8247888" y="3703320"/>
            <a:ext cx="26883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Rumination scales; self-concept flexibility; mind-wandering measures.</a:t>
            </a:r>
            <a:endParaRPr lang="en-US" sz="1220" dirty="0"/>
          </a:p>
        </p:txBody>
      </p:sp>
      <p:sp>
        <p:nvSpPr>
          <p:cNvPr id="39" name="Shape 37"/>
          <p:cNvSpPr/>
          <p:nvPr/>
        </p:nvSpPr>
        <p:spPr>
          <a:xfrm>
            <a:off x="676656" y="4672584"/>
            <a:ext cx="1920240" cy="1024128"/>
          </a:xfrm>
          <a:prstGeom prst="rect">
            <a:avLst/>
          </a:prstGeom>
          <a:solidFill>
            <a:srgbClr val="F2ECF8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8"/>
          <p:cNvSpPr/>
          <p:nvPr/>
        </p:nvSpPr>
        <p:spPr>
          <a:xfrm>
            <a:off x="749808" y="4727448"/>
            <a:ext cx="17739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b="1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Compassionate self-awareness</a:t>
            </a:r>
            <a:endParaRPr lang="en-US" sz="1220" dirty="0"/>
          </a:p>
        </p:txBody>
      </p:sp>
      <p:sp>
        <p:nvSpPr>
          <p:cNvPr id="41" name="Shape 39"/>
          <p:cNvSpPr/>
          <p:nvPr/>
        </p:nvSpPr>
        <p:spPr>
          <a:xfrm>
            <a:off x="2596896" y="4672584"/>
            <a:ext cx="3063240" cy="102412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40"/>
          <p:cNvSpPr/>
          <p:nvPr/>
        </p:nvSpPr>
        <p:spPr>
          <a:xfrm>
            <a:off x="2670048" y="4727448"/>
            <a:ext cx="29169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Kind, non-judgmental observation of one’s own experience.</a:t>
            </a:r>
            <a:endParaRPr lang="en-US" sz="1220" dirty="0"/>
          </a:p>
        </p:txBody>
      </p:sp>
      <p:sp>
        <p:nvSpPr>
          <p:cNvPr id="43" name="Shape 41"/>
          <p:cNvSpPr/>
          <p:nvPr/>
        </p:nvSpPr>
        <p:spPr>
          <a:xfrm>
            <a:off x="5660136" y="4672584"/>
            <a:ext cx="2514600" cy="102412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42"/>
          <p:cNvSpPr/>
          <p:nvPr/>
        </p:nvSpPr>
        <p:spPr>
          <a:xfrm>
            <a:off x="5733288" y="4727448"/>
            <a:ext cx="236829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Reduced defensive processing; more balanced DMN–ECN coordination.</a:t>
            </a:r>
            <a:endParaRPr lang="en-US" sz="1220" dirty="0"/>
          </a:p>
        </p:txBody>
      </p:sp>
      <p:sp>
        <p:nvSpPr>
          <p:cNvPr id="45" name="Shape 43"/>
          <p:cNvSpPr/>
          <p:nvPr/>
        </p:nvSpPr>
        <p:spPr>
          <a:xfrm>
            <a:off x="8174736" y="4672584"/>
            <a:ext cx="2834640" cy="1024128"/>
          </a:xfrm>
          <a:prstGeom prst="rect">
            <a:avLst/>
          </a:prstGeom>
          <a:solidFill>
            <a:srgbClr val="FFFFFF"/>
          </a:solidFill>
          <a:ln w="762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44"/>
          <p:cNvSpPr/>
          <p:nvPr/>
        </p:nvSpPr>
        <p:spPr>
          <a:xfrm>
            <a:off x="8247888" y="4727448"/>
            <a:ext cx="26883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2636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Self-compassion, self-critical response, and decentering measures.</a:t>
            </a:r>
            <a:endParaRPr lang="en-US" sz="1220" dirty="0"/>
          </a:p>
        </p:txBody>
      </p:sp>
      <p:sp>
        <p:nvSpPr>
          <p:cNvPr id="47" name="Shape 45"/>
          <p:cNvSpPr/>
          <p:nvPr/>
        </p:nvSpPr>
        <p:spPr>
          <a:xfrm>
            <a:off x="594360" y="6400800"/>
            <a:ext cx="10927080" cy="0"/>
          </a:xfrm>
          <a:prstGeom prst="line">
            <a:avLst/>
          </a:prstGeom>
          <a:noFill/>
          <a:ln w="10160">
            <a:solidFill>
              <a:srgbClr val="D9D5C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46"/>
          <p:cNvSpPr/>
          <p:nvPr/>
        </p:nvSpPr>
        <p:spPr>
          <a:xfrm>
            <a:off x="594360" y="6446520"/>
            <a:ext cx="3291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1 from Gallardo &amp; Chetri (2026)</a:t>
            </a:r>
            <a:endParaRPr lang="en-US" sz="850" dirty="0"/>
          </a:p>
        </p:txBody>
      </p:sp>
      <p:sp>
        <p:nvSpPr>
          <p:cNvPr id="49" name="Text 47"/>
          <p:cNvSpPr/>
          <p:nvPr/>
        </p:nvSpPr>
        <p:spPr>
          <a:xfrm>
            <a:off x="11109960" y="642823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8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4366</Words>
  <Application>Microsoft Macintosh PowerPoint</Application>
  <PresentationFormat>Widescreen</PresentationFormat>
  <Paragraphs>376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Hypnosis, Emotion Regulation, and the Emergence of Fundamental Peace</dc:title>
  <dc:subject>Paper presentation on Fundamental Peace</dc:subject>
  <dc:creator>OpenAI</dc:creator>
  <cp:lastModifiedBy>Luis Gallardo</cp:lastModifiedBy>
  <cp:revision>2</cp:revision>
  <dcterms:created xsi:type="dcterms:W3CDTF">2026-03-10T03:57:09Z</dcterms:created>
  <dcterms:modified xsi:type="dcterms:W3CDTF">2026-03-10T17:31:28Z</dcterms:modified>
</cp:coreProperties>
</file>